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7" r:id="rId3"/>
    <p:sldId id="258" r:id="rId4"/>
    <p:sldId id="260" r:id="rId5"/>
    <p:sldId id="259" r:id="rId6"/>
    <p:sldId id="262" r:id="rId7"/>
    <p:sldId id="261" r:id="rId8"/>
    <p:sldId id="264" r:id="rId9"/>
    <p:sldId id="265" r:id="rId10"/>
    <p:sldId id="272" r:id="rId11"/>
    <p:sldId id="267" r:id="rId12"/>
    <p:sldId id="268" r:id="rId13"/>
    <p:sldId id="269" r:id="rId14"/>
    <p:sldId id="27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986" autoAdjust="0"/>
  </p:normalViewPr>
  <p:slideViewPr>
    <p:cSldViewPr snapToGrid="0">
      <p:cViewPr varScale="1">
        <p:scale>
          <a:sx n="99" d="100"/>
          <a:sy n="99" d="100"/>
        </p:scale>
        <p:origin x="103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9364B1-E2D7-461D-A899-2F01BE4F26DA}" type="datetimeFigureOut">
              <a:rPr lang="en-CA" smtClean="0"/>
              <a:t>2023-09-17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438D6D-E03C-47C8-B920-ADE61F363705}" type="slidenum">
              <a:rPr lang="en-CA" smtClean="0"/>
              <a:t>‹#›</a:t>
            </a:fld>
            <a:endParaRPr lang="en-CA"/>
          </a:p>
        </p:txBody>
      </p:sp>
    </p:spTree>
    <p:extLst>
      <p:ext uri="{BB962C8B-B14F-4D97-AF65-F5344CB8AC3E}">
        <p14:creationId xmlns:p14="http://schemas.microsoft.com/office/powerpoint/2010/main" val="339149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Walmart is the world's largest company by revenue, with about US $570 billion in annual revenue, according to the Fortune Global 500 list in May 2022.</a:t>
            </a:r>
            <a:br>
              <a:rPr lang="en-US" dirty="0"/>
            </a:br>
            <a:br>
              <a:rPr lang="en-US" dirty="0"/>
            </a:br>
            <a:r>
              <a:rPr lang="en-US" sz="1200" b="0" i="0" kern="1200" dirty="0">
                <a:solidFill>
                  <a:schemeClr val="tx1"/>
                </a:solidFill>
                <a:effectLst/>
                <a:latin typeface="+mn-lt"/>
                <a:ea typeface="+mn-ea"/>
                <a:cs typeface="+mn-cs"/>
              </a:rPr>
              <a:t>As of July 31, 2022, Walmart has 10,585 stores and clubs in 24 countries, operating under 46 different names. Out of which we have chosen 45 stores for basic analysis.</a:t>
            </a:r>
            <a:endParaRPr lang="en-CA" dirty="0"/>
          </a:p>
        </p:txBody>
      </p:sp>
      <p:sp>
        <p:nvSpPr>
          <p:cNvPr id="4" name="Slide Number Placeholder 3"/>
          <p:cNvSpPr>
            <a:spLocks noGrp="1"/>
          </p:cNvSpPr>
          <p:nvPr>
            <p:ph type="sldNum" sz="quarter" idx="5"/>
          </p:nvPr>
        </p:nvSpPr>
        <p:spPr/>
        <p:txBody>
          <a:bodyPr/>
          <a:lstStyle/>
          <a:p>
            <a:fld id="{50438D6D-E03C-47C8-B920-ADE61F363705}" type="slidenum">
              <a:rPr lang="en-CA" smtClean="0"/>
              <a:t>2</a:t>
            </a:fld>
            <a:endParaRPr lang="en-CA"/>
          </a:p>
        </p:txBody>
      </p:sp>
    </p:spTree>
    <p:extLst>
      <p:ext uri="{BB962C8B-B14F-4D97-AF65-F5344CB8AC3E}">
        <p14:creationId xmlns:p14="http://schemas.microsoft.com/office/powerpoint/2010/main" val="2736555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regression model is attempting to understand how the independent variables (predictors) influence or explain the variation in weekly sales.</a:t>
            </a:r>
          </a:p>
          <a:p>
            <a:r>
              <a:rPr lang="en-US" sz="1200" b="0" i="0" kern="1200" dirty="0">
                <a:solidFill>
                  <a:schemeClr val="tx1"/>
                </a:solidFill>
                <a:effectLst/>
                <a:latin typeface="+mn-lt"/>
                <a:ea typeface="+mn-ea"/>
                <a:cs typeface="+mn-cs"/>
              </a:rPr>
              <a:t>An R-squared of 0.919 means that approximately 91.9% of the variance in weekly sales is explained by the independent variables in the model</a:t>
            </a:r>
          </a:p>
          <a:p>
            <a:r>
              <a:rPr lang="en-US" sz="1200" b="0" i="0" kern="1200" dirty="0">
                <a:solidFill>
                  <a:schemeClr val="tx1"/>
                </a:solidFill>
                <a:effectLst/>
                <a:latin typeface="+mn-lt"/>
                <a:ea typeface="+mn-ea"/>
                <a:cs typeface="+mn-cs"/>
              </a:rPr>
              <a:t>An adjusted R-squared of 0.918 indicates that, after adjusting for the number of predictors, the model still explains a high percentage of the variance in weekly sales.</a:t>
            </a:r>
          </a:p>
          <a:p>
            <a:r>
              <a:rPr lang="en-US" sz="1200" b="0" i="0" kern="1200" dirty="0">
                <a:solidFill>
                  <a:schemeClr val="tx1"/>
                </a:solidFill>
                <a:effectLst/>
                <a:latin typeface="+mn-lt"/>
                <a:ea typeface="+mn-ea"/>
                <a:cs typeface="+mn-cs"/>
              </a:rPr>
              <a:t>A high F-statistic (813.4 ) indicates that at least one of the independent variables in the model is statistically significant in explaining the variation in the dependent variable.</a:t>
            </a:r>
            <a:endParaRPr lang="en-CA" dirty="0"/>
          </a:p>
        </p:txBody>
      </p:sp>
      <p:sp>
        <p:nvSpPr>
          <p:cNvPr id="4" name="Slide Number Placeholder 3"/>
          <p:cNvSpPr>
            <a:spLocks noGrp="1"/>
          </p:cNvSpPr>
          <p:nvPr>
            <p:ph type="sldNum" sz="quarter" idx="5"/>
          </p:nvPr>
        </p:nvSpPr>
        <p:spPr/>
        <p:txBody>
          <a:bodyPr/>
          <a:lstStyle/>
          <a:p>
            <a:fld id="{50438D6D-E03C-47C8-B920-ADE61F363705}" type="slidenum">
              <a:rPr lang="en-CA" smtClean="0"/>
              <a:t>11</a:t>
            </a:fld>
            <a:endParaRPr lang="en-CA"/>
          </a:p>
        </p:txBody>
      </p:sp>
    </p:spTree>
    <p:extLst>
      <p:ext uri="{BB962C8B-B14F-4D97-AF65-F5344CB8AC3E}">
        <p14:creationId xmlns:p14="http://schemas.microsoft.com/office/powerpoint/2010/main" val="806763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VIF score check</a:t>
            </a:r>
            <a:br>
              <a:rPr lang="en-US" dirty="0"/>
            </a:br>
            <a:r>
              <a:rPr lang="en-US" dirty="0"/>
              <a:t>Assumption 2: Little to no multicollinearity among predictors</a:t>
            </a:r>
          </a:p>
          <a:p>
            <a:endParaRPr lang="en-US" dirty="0"/>
          </a:p>
          <a:p>
            <a:endParaRPr lang="en-CA" dirty="0"/>
          </a:p>
        </p:txBody>
      </p:sp>
      <p:sp>
        <p:nvSpPr>
          <p:cNvPr id="4" name="Slide Number Placeholder 3"/>
          <p:cNvSpPr>
            <a:spLocks noGrp="1"/>
          </p:cNvSpPr>
          <p:nvPr>
            <p:ph type="sldNum" sz="quarter" idx="5"/>
          </p:nvPr>
        </p:nvSpPr>
        <p:spPr/>
        <p:txBody>
          <a:bodyPr/>
          <a:lstStyle/>
          <a:p>
            <a:fld id="{50438D6D-E03C-47C8-B920-ADE61F363705}" type="slidenum">
              <a:rPr lang="en-CA" smtClean="0"/>
              <a:t>12</a:t>
            </a:fld>
            <a:endParaRPr lang="en-CA"/>
          </a:p>
        </p:txBody>
      </p:sp>
    </p:spTree>
    <p:extLst>
      <p:ext uri="{BB962C8B-B14F-4D97-AF65-F5344CB8AC3E}">
        <p14:creationId xmlns:p14="http://schemas.microsoft.com/office/powerpoint/2010/main" val="118235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1: Linear Relationship between the Target and the Feature </a:t>
            </a:r>
            <a:br>
              <a:rPr lang="en-US" dirty="0"/>
            </a:br>
            <a:r>
              <a:rPr lang="en-US" dirty="0"/>
              <a:t>Checking with a scatter plot of actual vs. predicted. Predictions should follow the diagonal line.</a:t>
            </a:r>
          </a:p>
          <a:p>
            <a:endParaRPr lang="en-US" dirty="0"/>
          </a:p>
          <a:p>
            <a:r>
              <a:rPr lang="en-US" dirty="0"/>
              <a:t>Assumption 2: Little to no multicollinearity among predictors</a:t>
            </a:r>
          </a:p>
          <a:p>
            <a:endParaRPr lang="en-CA" dirty="0"/>
          </a:p>
          <a:p>
            <a:r>
              <a:rPr lang="en-US" dirty="0"/>
              <a:t>Assumption 3: The error terms are normally distributed </a:t>
            </a:r>
          </a:p>
          <a:p>
            <a:r>
              <a:rPr lang="en-US" dirty="0"/>
              <a:t>Using the Anderson-Darling test for normal distribution </a:t>
            </a:r>
          </a:p>
          <a:p>
            <a:r>
              <a:rPr lang="en-US" dirty="0"/>
              <a:t>p-value from the test - below 0.05 generally means non-normal: 0.0 </a:t>
            </a:r>
          </a:p>
          <a:p>
            <a:r>
              <a:rPr lang="en-US" dirty="0"/>
              <a:t>Residuals are not normally distributed</a:t>
            </a:r>
          </a:p>
          <a:p>
            <a:endParaRPr lang="en-US" dirty="0"/>
          </a:p>
          <a:p>
            <a:r>
              <a:rPr lang="en-US" sz="1200" kern="1200" dirty="0">
                <a:solidFill>
                  <a:schemeClr val="tx1"/>
                </a:solidFill>
                <a:effectLst/>
                <a:latin typeface="+mn-lt"/>
                <a:ea typeface="+mn-ea"/>
                <a:cs typeface="+mn-cs"/>
              </a:rPr>
              <a:t>Assumption 4: Homoscedasticity of Error Terms </a:t>
            </a:r>
          </a:p>
          <a:p>
            <a:r>
              <a:rPr lang="en-US" sz="1200" kern="1200" dirty="0">
                <a:solidFill>
                  <a:schemeClr val="tx1"/>
                </a:solidFill>
                <a:effectLst/>
                <a:latin typeface="+mn-lt"/>
                <a:ea typeface="+mn-ea"/>
                <a:cs typeface="+mn-cs"/>
              </a:rPr>
              <a:t>Residuals should have relative constant variance </a:t>
            </a:r>
          </a:p>
          <a:p>
            <a:endParaRPr lang="en-US" dirty="0">
              <a:effectLst/>
            </a:endParaRPr>
          </a:p>
          <a:p>
            <a:r>
              <a:rPr lang="en-CA" dirty="0"/>
              <a:t>Assumption 5: No Autocorrelation </a:t>
            </a:r>
            <a:br>
              <a:rPr lang="en-US" dirty="0">
                <a:effectLst/>
              </a:rPr>
            </a:br>
            <a:endParaRPr lang="en-CA" dirty="0"/>
          </a:p>
        </p:txBody>
      </p:sp>
      <p:sp>
        <p:nvSpPr>
          <p:cNvPr id="4" name="Slide Number Placeholder 3"/>
          <p:cNvSpPr>
            <a:spLocks noGrp="1"/>
          </p:cNvSpPr>
          <p:nvPr>
            <p:ph type="sldNum" sz="quarter" idx="5"/>
          </p:nvPr>
        </p:nvSpPr>
        <p:spPr/>
        <p:txBody>
          <a:bodyPr/>
          <a:lstStyle/>
          <a:p>
            <a:fld id="{50438D6D-E03C-47C8-B920-ADE61F363705}" type="slidenum">
              <a:rPr lang="en-CA" smtClean="0"/>
              <a:t>13</a:t>
            </a:fld>
            <a:endParaRPr lang="en-CA"/>
          </a:p>
        </p:txBody>
      </p:sp>
    </p:spTree>
    <p:extLst>
      <p:ext uri="{BB962C8B-B14F-4D97-AF65-F5344CB8AC3E}">
        <p14:creationId xmlns:p14="http://schemas.microsoft.com/office/powerpoint/2010/main" val="3030161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Store</a:t>
            </a:r>
            <a:r>
              <a:rPr lang="en-US" sz="1200" b="0" i="0" kern="1200" dirty="0">
                <a:solidFill>
                  <a:schemeClr val="tx1"/>
                </a:solidFill>
                <a:effectLst/>
                <a:latin typeface="+mn-lt"/>
                <a:ea typeface="+mn-ea"/>
                <a:cs typeface="+mn-cs"/>
              </a:rPr>
              <a:t>: Store Numbers ranging from 1 to 45.</a:t>
            </a:r>
          </a:p>
          <a:p>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The Week of Sales. It is in the format of dd-mm-</a:t>
            </a:r>
            <a:r>
              <a:rPr lang="en-US" sz="1200" b="0" i="0" kern="1200" dirty="0" err="1">
                <a:solidFill>
                  <a:schemeClr val="tx1"/>
                </a:solidFill>
                <a:effectLst/>
                <a:latin typeface="+mn-lt"/>
                <a:ea typeface="+mn-ea"/>
                <a:cs typeface="+mn-cs"/>
              </a:rPr>
              <a:t>yyyy</a:t>
            </a:r>
            <a:r>
              <a:rPr lang="en-US" sz="1200" b="0" i="0" kern="1200" dirty="0">
                <a:solidFill>
                  <a:schemeClr val="tx1"/>
                </a:solidFill>
                <a:effectLst/>
                <a:latin typeface="+mn-lt"/>
                <a:ea typeface="+mn-ea"/>
                <a:cs typeface="+mn-cs"/>
              </a:rPr>
              <a:t>. The date starts from 05-02-2010.</a:t>
            </a:r>
          </a:p>
          <a:p>
            <a:r>
              <a:rPr lang="en-US" sz="1200" b="1" i="0" kern="1200" dirty="0" err="1">
                <a:solidFill>
                  <a:schemeClr val="tx1"/>
                </a:solidFill>
                <a:effectLst/>
                <a:latin typeface="+mn-lt"/>
                <a:ea typeface="+mn-ea"/>
                <a:cs typeface="+mn-cs"/>
              </a:rPr>
              <a:t>Weekly_Sales</a:t>
            </a:r>
            <a:r>
              <a:rPr lang="en-US" sz="1200" b="0" i="0" kern="1200" dirty="0">
                <a:solidFill>
                  <a:schemeClr val="tx1"/>
                </a:solidFill>
                <a:effectLst/>
                <a:latin typeface="+mn-lt"/>
                <a:ea typeface="+mn-ea"/>
                <a:cs typeface="+mn-cs"/>
              </a:rPr>
              <a:t>: The sales of the given store in the given week.</a:t>
            </a:r>
          </a:p>
          <a:p>
            <a:r>
              <a:rPr lang="en-US" sz="1200" b="1" i="0" kern="1200" dirty="0" err="1">
                <a:solidFill>
                  <a:schemeClr val="tx1"/>
                </a:solidFill>
                <a:effectLst/>
                <a:latin typeface="+mn-lt"/>
                <a:ea typeface="+mn-ea"/>
                <a:cs typeface="+mn-cs"/>
              </a:rPr>
              <a:t>Holiday_Flag</a:t>
            </a:r>
            <a:r>
              <a:rPr lang="en-US" sz="1200" b="0" i="0" kern="1200" dirty="0">
                <a:solidFill>
                  <a:schemeClr val="tx1"/>
                </a:solidFill>
                <a:effectLst/>
                <a:latin typeface="+mn-lt"/>
                <a:ea typeface="+mn-ea"/>
                <a:cs typeface="+mn-cs"/>
              </a:rPr>
              <a:t>: If the week has a special Holiday or not. 1-The week has a Holiday 0-Fully working week Holiday events is given in.</a:t>
            </a:r>
          </a:p>
          <a:p>
            <a:r>
              <a:rPr lang="en-US" sz="1200" b="1" i="0" kern="1200" dirty="0">
                <a:solidFill>
                  <a:schemeClr val="tx1"/>
                </a:solidFill>
                <a:effectLst/>
                <a:latin typeface="+mn-lt"/>
                <a:ea typeface="+mn-ea"/>
                <a:cs typeface="+mn-cs"/>
              </a:rPr>
              <a:t>Temperature</a:t>
            </a:r>
            <a:r>
              <a:rPr lang="en-US" sz="1200" b="0" i="0" kern="1200" dirty="0">
                <a:solidFill>
                  <a:schemeClr val="tx1"/>
                </a:solidFill>
                <a:effectLst/>
                <a:latin typeface="+mn-lt"/>
                <a:ea typeface="+mn-ea"/>
                <a:cs typeface="+mn-cs"/>
              </a:rPr>
              <a:t>: Average Temperature of the week of sales.</a:t>
            </a:r>
          </a:p>
          <a:p>
            <a:r>
              <a:rPr lang="en-US" sz="1200" b="1" i="0" kern="1200" dirty="0" err="1">
                <a:solidFill>
                  <a:schemeClr val="tx1"/>
                </a:solidFill>
                <a:effectLst/>
                <a:latin typeface="+mn-lt"/>
                <a:ea typeface="+mn-ea"/>
                <a:cs typeface="+mn-cs"/>
              </a:rPr>
              <a:t>Fuel_Price</a:t>
            </a:r>
            <a:r>
              <a:rPr lang="en-US" sz="1200" b="0" i="0" kern="1200" dirty="0">
                <a:solidFill>
                  <a:schemeClr val="tx1"/>
                </a:solidFill>
                <a:effectLst/>
                <a:latin typeface="+mn-lt"/>
                <a:ea typeface="+mn-ea"/>
                <a:cs typeface="+mn-cs"/>
              </a:rPr>
              <a:t>: Price of the Fuel in the region of the given store.</a:t>
            </a:r>
          </a:p>
          <a:p>
            <a:r>
              <a:rPr lang="en-US" sz="1200" b="1" i="0" kern="1200" dirty="0">
                <a:solidFill>
                  <a:schemeClr val="tx1"/>
                </a:solidFill>
                <a:effectLst/>
                <a:latin typeface="+mn-lt"/>
                <a:ea typeface="+mn-ea"/>
                <a:cs typeface="+mn-cs"/>
              </a:rPr>
              <a:t>CPI</a:t>
            </a:r>
            <a:r>
              <a:rPr lang="en-US" sz="1200" b="0" i="0" kern="1200" dirty="0">
                <a:solidFill>
                  <a:schemeClr val="tx1"/>
                </a:solidFill>
                <a:effectLst/>
                <a:latin typeface="+mn-lt"/>
                <a:ea typeface="+mn-ea"/>
                <a:cs typeface="+mn-cs"/>
              </a:rPr>
              <a:t>: Customer Price Index.</a:t>
            </a:r>
          </a:p>
          <a:p>
            <a:r>
              <a:rPr lang="en-US" sz="1200" b="1" i="0" kern="1200" dirty="0">
                <a:solidFill>
                  <a:schemeClr val="tx1"/>
                </a:solidFill>
                <a:effectLst/>
                <a:latin typeface="+mn-lt"/>
                <a:ea typeface="+mn-ea"/>
                <a:cs typeface="+mn-cs"/>
              </a:rPr>
              <a:t>Unemployment</a:t>
            </a:r>
            <a:r>
              <a:rPr lang="en-US" sz="1200" b="0" i="0" kern="1200" dirty="0">
                <a:solidFill>
                  <a:schemeClr val="tx1"/>
                </a:solidFill>
                <a:effectLst/>
                <a:latin typeface="+mn-lt"/>
                <a:ea typeface="+mn-ea"/>
                <a:cs typeface="+mn-cs"/>
              </a:rPr>
              <a:t>: Unemployment of the given store region.</a:t>
            </a:r>
          </a:p>
          <a:p>
            <a:endParaRPr lang="en-CA" dirty="0"/>
          </a:p>
        </p:txBody>
      </p:sp>
      <p:sp>
        <p:nvSpPr>
          <p:cNvPr id="4" name="Slide Number Placeholder 3"/>
          <p:cNvSpPr>
            <a:spLocks noGrp="1"/>
          </p:cNvSpPr>
          <p:nvPr>
            <p:ph type="sldNum" sz="quarter" idx="5"/>
          </p:nvPr>
        </p:nvSpPr>
        <p:spPr/>
        <p:txBody>
          <a:bodyPr/>
          <a:lstStyle/>
          <a:p>
            <a:fld id="{50438D6D-E03C-47C8-B920-ADE61F363705}" type="slidenum">
              <a:rPr lang="en-CA" smtClean="0"/>
              <a:t>3</a:t>
            </a:fld>
            <a:endParaRPr lang="en-CA"/>
          </a:p>
        </p:txBody>
      </p:sp>
    </p:spTree>
    <p:extLst>
      <p:ext uri="{BB962C8B-B14F-4D97-AF65-F5344CB8AC3E}">
        <p14:creationId xmlns:p14="http://schemas.microsoft.com/office/powerpoint/2010/main" val="283877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dataset has 8 features with 6435 records, zero missing value and zero duplicated value.</a:t>
            </a:r>
          </a:p>
          <a:p>
            <a:r>
              <a:rPr lang="en-CA" dirty="0"/>
              <a:t>Our target feature is weekly sales and the rest of the features are our predictors</a:t>
            </a:r>
          </a:p>
          <a:p>
            <a:r>
              <a:rPr lang="en-CA" dirty="0"/>
              <a:t>We also need to identify the possible effects of CPI as it serves a crucial role in the economy as it provides a standardized way to quantify inflation</a:t>
            </a:r>
          </a:p>
        </p:txBody>
      </p:sp>
      <p:sp>
        <p:nvSpPr>
          <p:cNvPr id="4" name="Slide Number Placeholder 3"/>
          <p:cNvSpPr>
            <a:spLocks noGrp="1"/>
          </p:cNvSpPr>
          <p:nvPr>
            <p:ph type="sldNum" sz="quarter" idx="5"/>
          </p:nvPr>
        </p:nvSpPr>
        <p:spPr/>
        <p:txBody>
          <a:bodyPr/>
          <a:lstStyle/>
          <a:p>
            <a:fld id="{50438D6D-E03C-47C8-B920-ADE61F363705}" type="slidenum">
              <a:rPr lang="en-CA" smtClean="0"/>
              <a:t>4</a:t>
            </a:fld>
            <a:endParaRPr lang="en-CA"/>
          </a:p>
        </p:txBody>
      </p:sp>
    </p:spTree>
    <p:extLst>
      <p:ext uri="{BB962C8B-B14F-4D97-AF65-F5344CB8AC3E}">
        <p14:creationId xmlns:p14="http://schemas.microsoft.com/office/powerpoint/2010/main" val="2576066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Weekly sales</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There are 34 possible outliers, but no extreme outliers and no significant gap between the fence and potential outliers and there are continuous values that make sense, so we leave it as typical high values.</a:t>
            </a:r>
          </a:p>
          <a:p>
            <a:r>
              <a:rPr lang="en-US" sz="1200" b="1" i="0" kern="1200" dirty="0">
                <a:solidFill>
                  <a:schemeClr val="tx1"/>
                </a:solidFill>
                <a:effectLst/>
                <a:latin typeface="+mn-lt"/>
                <a:ea typeface="+mn-ea"/>
                <a:cs typeface="+mn-cs"/>
              </a:rPr>
              <a:t>Temperature</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There are 3 possible outliers, but no extreme outliers and no significant gap between the fence and potential outliers and there are continuous values that make sense, so we leave it as typical low values.</a:t>
            </a:r>
          </a:p>
          <a:p>
            <a:r>
              <a:rPr lang="en-US" sz="1200" b="1" i="0" kern="1200" dirty="0">
                <a:solidFill>
                  <a:schemeClr val="tx1"/>
                </a:solidFill>
                <a:effectLst/>
                <a:latin typeface="+mn-lt"/>
                <a:ea typeface="+mn-ea"/>
                <a:cs typeface="+mn-cs"/>
              </a:rPr>
              <a:t>Unemployment</a:t>
            </a:r>
          </a:p>
          <a:p>
            <a:r>
              <a:rPr lang="en-US" sz="1200" b="1" i="0" kern="1200" dirty="0">
                <a:solidFill>
                  <a:schemeClr val="tx1"/>
                </a:solidFill>
                <a:effectLst/>
                <a:latin typeface="+mn-lt"/>
                <a:ea typeface="+mn-ea"/>
                <a:cs typeface="+mn-cs"/>
              </a:rPr>
              <a:t>After searching the information online, we found that the unemployment rate has fluctuated between 3% and 15% in the past 20 years.</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These outliers are within the normal ranges. So we decided to keep them.</a:t>
            </a:r>
          </a:p>
          <a:p>
            <a:r>
              <a:rPr lang="en-US" sz="1200" b="1" i="0" kern="1200" dirty="0">
                <a:solidFill>
                  <a:schemeClr val="tx1"/>
                </a:solidFill>
                <a:effectLst/>
                <a:latin typeface="+mn-lt"/>
                <a:ea typeface="+mn-ea"/>
                <a:cs typeface="+mn-cs"/>
              </a:rPr>
              <a:t>No outliers have been found with CPI and Fuel Price features</a:t>
            </a:r>
            <a:endParaRPr lang="en-CA" dirty="0"/>
          </a:p>
        </p:txBody>
      </p:sp>
      <p:sp>
        <p:nvSpPr>
          <p:cNvPr id="4" name="Slide Number Placeholder 3"/>
          <p:cNvSpPr>
            <a:spLocks noGrp="1"/>
          </p:cNvSpPr>
          <p:nvPr>
            <p:ph type="sldNum" sz="quarter" idx="5"/>
          </p:nvPr>
        </p:nvSpPr>
        <p:spPr/>
        <p:txBody>
          <a:bodyPr/>
          <a:lstStyle/>
          <a:p>
            <a:fld id="{50438D6D-E03C-47C8-B920-ADE61F363705}" type="slidenum">
              <a:rPr lang="en-CA" smtClean="0"/>
              <a:t>5</a:t>
            </a:fld>
            <a:endParaRPr lang="en-CA"/>
          </a:p>
        </p:txBody>
      </p:sp>
    </p:spTree>
    <p:extLst>
      <p:ext uri="{BB962C8B-B14F-4D97-AF65-F5344CB8AC3E}">
        <p14:creationId xmlns:p14="http://schemas.microsoft.com/office/powerpoint/2010/main" val="796664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Holiday Flag has a very weak positive correlation (0.036891) with "</a:t>
            </a:r>
            <a:r>
              <a:rPr lang="en-US" sz="1200" b="0" i="0" kern="1200" dirty="0" err="1">
                <a:solidFill>
                  <a:schemeClr val="tx1"/>
                </a:solidFill>
                <a:effectLst/>
                <a:latin typeface="+mn-lt"/>
                <a:ea typeface="+mn-ea"/>
                <a:cs typeface="+mn-cs"/>
              </a:rPr>
              <a:t>Weekly_Sales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"Temperature" has a weak negative correlation (-0.063810) with "</a:t>
            </a:r>
            <a:r>
              <a:rPr lang="en-US" sz="1200" b="0" i="0" kern="1200" dirty="0" err="1">
                <a:solidFill>
                  <a:schemeClr val="tx1"/>
                </a:solidFill>
                <a:effectLst/>
                <a:latin typeface="+mn-lt"/>
                <a:ea typeface="+mn-ea"/>
                <a:cs typeface="+mn-cs"/>
              </a:rPr>
              <a:t>Weekly_Sales</a:t>
            </a:r>
            <a:r>
              <a:rPr lang="en-US" sz="1200" b="0" i="0" kern="1200" dirty="0">
                <a:solidFill>
                  <a:schemeClr val="tx1"/>
                </a:solidFill>
                <a:effectLst/>
                <a:latin typeface="+mn-lt"/>
                <a:ea typeface="+mn-ea"/>
                <a:cs typeface="+mn-cs"/>
              </a:rPr>
              <a:t>," suggesting that as temperature increases, weekly sales tend to decrease slightly.</a:t>
            </a:r>
          </a:p>
          <a:p>
            <a:r>
              <a:rPr lang="en-US" sz="1200" b="0" i="0" kern="1200" dirty="0">
                <a:solidFill>
                  <a:schemeClr val="tx1"/>
                </a:solidFill>
                <a:effectLst/>
                <a:latin typeface="+mn-lt"/>
                <a:ea typeface="+mn-ea"/>
                <a:cs typeface="+mn-cs"/>
              </a:rPr>
              <a:t>Fuel price has a weak positive correlation (0.060023) with "Store," which suggests that as fuel prices increase, sales at different stores may also increase slightly.</a:t>
            </a:r>
          </a:p>
          <a:p>
            <a:r>
              <a:rPr lang="en-US" sz="1200" b="0" i="0" kern="1200" dirty="0">
                <a:solidFill>
                  <a:schemeClr val="tx1"/>
                </a:solidFill>
                <a:effectLst/>
                <a:latin typeface="+mn-lt"/>
                <a:ea typeface="+mn-ea"/>
                <a:cs typeface="+mn-cs"/>
              </a:rPr>
              <a:t>CPI has a moderately negative correlation (-0.209492) with "Store," implying that as the CPI decreases, sales at different stores tend to increase.</a:t>
            </a:r>
          </a:p>
          <a:p>
            <a:endParaRPr lang="en-CA" dirty="0"/>
          </a:p>
        </p:txBody>
      </p:sp>
      <p:sp>
        <p:nvSpPr>
          <p:cNvPr id="4" name="Slide Number Placeholder 3"/>
          <p:cNvSpPr>
            <a:spLocks noGrp="1"/>
          </p:cNvSpPr>
          <p:nvPr>
            <p:ph type="sldNum" sz="quarter" idx="5"/>
          </p:nvPr>
        </p:nvSpPr>
        <p:spPr/>
        <p:txBody>
          <a:bodyPr/>
          <a:lstStyle/>
          <a:p>
            <a:fld id="{50438D6D-E03C-47C8-B920-ADE61F363705}" type="slidenum">
              <a:rPr lang="en-CA" smtClean="0"/>
              <a:t>6</a:t>
            </a:fld>
            <a:endParaRPr lang="en-CA"/>
          </a:p>
        </p:txBody>
      </p:sp>
    </p:spTree>
    <p:extLst>
      <p:ext uri="{BB962C8B-B14F-4D97-AF65-F5344CB8AC3E}">
        <p14:creationId xmlns:p14="http://schemas.microsoft.com/office/powerpoint/2010/main" val="2065659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Holiday Flag</a:t>
            </a:r>
          </a:p>
          <a:p>
            <a:r>
              <a:rPr lang="en-US" dirty="0"/>
              <a:t>1-The week has a Holiday, 0-The week no Holiday</a:t>
            </a:r>
          </a:p>
          <a:p>
            <a:r>
              <a:rPr lang="en-CA" dirty="0"/>
              <a:t>0-5985 1-450</a:t>
            </a:r>
          </a:p>
          <a:p>
            <a:endParaRPr lang="en-CA" dirty="0"/>
          </a:p>
          <a:p>
            <a:r>
              <a:rPr lang="en-CA" dirty="0"/>
              <a:t>Weekly Sales</a:t>
            </a:r>
          </a:p>
          <a:p>
            <a:endParaRPr lang="en-CA" dirty="0"/>
          </a:p>
          <a:p>
            <a:r>
              <a:rPr lang="en-CA" dirty="0"/>
              <a:t>Temperature</a:t>
            </a:r>
          </a:p>
          <a:p>
            <a:r>
              <a:rPr lang="en-US" sz="1200" b="1" i="0" kern="1200" dirty="0">
                <a:solidFill>
                  <a:schemeClr val="tx1"/>
                </a:solidFill>
                <a:effectLst/>
                <a:latin typeface="+mn-lt"/>
                <a:ea typeface="+mn-ea"/>
                <a:cs typeface="+mn-cs"/>
              </a:rPr>
              <a:t>Temperatures between 60℉ and 80℉ degrees are most frequent.</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Fuel Price</a:t>
            </a:r>
          </a:p>
          <a:p>
            <a:r>
              <a:rPr lang="en-US" sz="1200" b="0" i="0" kern="1200" dirty="0">
                <a:solidFill>
                  <a:schemeClr val="tx1"/>
                </a:solidFill>
                <a:effectLst/>
                <a:latin typeface="+mn-lt"/>
                <a:ea typeface="+mn-ea"/>
                <a:cs typeface="+mn-cs"/>
              </a:rPr>
              <a:t>F</a:t>
            </a:r>
            <a:r>
              <a:rPr lang="en-US" sz="1200" b="1" i="0" kern="1200" dirty="0">
                <a:solidFill>
                  <a:schemeClr val="tx1"/>
                </a:solidFill>
                <a:effectLst/>
                <a:latin typeface="+mn-lt"/>
                <a:ea typeface="+mn-ea"/>
                <a:cs typeface="+mn-cs"/>
              </a:rPr>
              <a:t>uel prices are mainly concentrated between 3.5 and 4.</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CPI</a:t>
            </a:r>
          </a:p>
          <a:p>
            <a:r>
              <a:rPr lang="en-US" sz="1200" b="1" i="0" kern="1200" dirty="0">
                <a:solidFill>
                  <a:schemeClr val="tx1"/>
                </a:solidFill>
                <a:effectLst/>
                <a:latin typeface="+mn-lt"/>
                <a:ea typeface="+mn-ea"/>
                <a:cs typeface="+mn-cs"/>
              </a:rPr>
              <a:t>The frequency of CPI between 125 and 130 is significantly higher than many others.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Unemployment</a:t>
            </a:r>
          </a:p>
          <a:p>
            <a:r>
              <a:rPr lang="en-US" sz="1200" b="1" i="0" kern="1200" dirty="0">
                <a:solidFill>
                  <a:schemeClr val="tx1"/>
                </a:solidFill>
                <a:effectLst/>
                <a:latin typeface="+mn-lt"/>
                <a:ea typeface="+mn-ea"/>
                <a:cs typeface="+mn-cs"/>
              </a:rPr>
              <a:t>Unemployment rate are mainly concentrated between 7 and 9.</a:t>
            </a:r>
            <a:endParaRPr lang="en-CA" dirty="0"/>
          </a:p>
        </p:txBody>
      </p:sp>
      <p:sp>
        <p:nvSpPr>
          <p:cNvPr id="4" name="Slide Number Placeholder 3"/>
          <p:cNvSpPr>
            <a:spLocks noGrp="1"/>
          </p:cNvSpPr>
          <p:nvPr>
            <p:ph type="sldNum" sz="quarter" idx="5"/>
          </p:nvPr>
        </p:nvSpPr>
        <p:spPr/>
        <p:txBody>
          <a:bodyPr/>
          <a:lstStyle/>
          <a:p>
            <a:fld id="{50438D6D-E03C-47C8-B920-ADE61F363705}" type="slidenum">
              <a:rPr lang="en-CA" smtClean="0"/>
              <a:t>7</a:t>
            </a:fld>
            <a:endParaRPr lang="en-CA"/>
          </a:p>
        </p:txBody>
      </p:sp>
    </p:spTree>
    <p:extLst>
      <p:ext uri="{BB962C8B-B14F-4D97-AF65-F5344CB8AC3E}">
        <p14:creationId xmlns:p14="http://schemas.microsoft.com/office/powerpoint/2010/main" val="3407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err="1">
                <a:solidFill>
                  <a:schemeClr val="tx1"/>
                </a:solidFill>
                <a:effectLst/>
                <a:latin typeface="+mn-lt"/>
                <a:ea typeface="+mn-ea"/>
                <a:cs typeface="+mn-cs"/>
              </a:rPr>
              <a:t>Weekly_Sales</a:t>
            </a:r>
            <a:r>
              <a:rPr lang="en-CA" sz="1200" b="1" i="0" kern="1200" dirty="0">
                <a:solidFill>
                  <a:schemeClr val="tx1"/>
                </a:solidFill>
                <a:effectLst/>
                <a:latin typeface="+mn-lt"/>
                <a:ea typeface="+mn-ea"/>
                <a:cs typeface="+mn-cs"/>
              </a:rPr>
              <a:t> VS Date</a:t>
            </a:r>
          </a:p>
          <a:p>
            <a:r>
              <a:rPr lang="en-US" sz="1200" b="1" i="0" kern="1200" dirty="0">
                <a:solidFill>
                  <a:schemeClr val="tx1"/>
                </a:solidFill>
                <a:effectLst/>
                <a:latin typeface="+mn-lt"/>
                <a:ea typeface="+mn-ea"/>
                <a:cs typeface="+mn-cs"/>
              </a:rPr>
              <a:t>Sales every winter, especially from Black Friday to Christmas, are much higher than during other holidays and other working days.</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mn-lt"/>
                <a:ea typeface="+mn-ea"/>
                <a:cs typeface="+mn-cs"/>
              </a:rPr>
              <a:t>Weekly_Sales</a:t>
            </a:r>
            <a:r>
              <a:rPr lang="en-US" sz="1200" b="1" i="0" kern="1200" dirty="0">
                <a:solidFill>
                  <a:schemeClr val="tx1"/>
                </a:solidFill>
                <a:effectLst/>
                <a:latin typeface="+mn-lt"/>
                <a:ea typeface="+mn-ea"/>
                <a:cs typeface="+mn-cs"/>
              </a:rPr>
              <a:t> VS </a:t>
            </a:r>
            <a:r>
              <a:rPr lang="en-US" sz="1200" b="1" i="0" kern="1200" dirty="0" err="1">
                <a:solidFill>
                  <a:schemeClr val="tx1"/>
                </a:solidFill>
                <a:effectLst/>
                <a:latin typeface="+mn-lt"/>
                <a:ea typeface="+mn-ea"/>
                <a:cs typeface="+mn-cs"/>
              </a:rPr>
              <a:t>Holiday_Flag</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If there is a memorable holiday in a week, then the weekly sales this week are higher than on working days.</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err="1">
                <a:solidFill>
                  <a:schemeClr val="tx1"/>
                </a:solidFill>
                <a:effectLst/>
                <a:latin typeface="+mn-lt"/>
                <a:ea typeface="+mn-ea"/>
                <a:cs typeface="+mn-cs"/>
              </a:rPr>
              <a:t>Fuel_Price</a:t>
            </a:r>
            <a:r>
              <a:rPr lang="en-CA" sz="1200" b="1" i="0" kern="1200" dirty="0">
                <a:solidFill>
                  <a:schemeClr val="tx1"/>
                </a:solidFill>
                <a:effectLst/>
                <a:latin typeface="+mn-lt"/>
                <a:ea typeface="+mn-ea"/>
                <a:cs typeface="+mn-cs"/>
              </a:rPr>
              <a:t> VS Date</a:t>
            </a:r>
          </a:p>
          <a:p>
            <a:r>
              <a:rPr lang="en-US" sz="1200" b="1" i="0" kern="1200" dirty="0">
                <a:solidFill>
                  <a:schemeClr val="tx1"/>
                </a:solidFill>
                <a:effectLst/>
                <a:latin typeface="+mn-lt"/>
                <a:ea typeface="+mn-ea"/>
                <a:cs typeface="+mn-cs"/>
              </a:rPr>
              <a:t>Oil prices have shown an overall upward trend over time.</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It accelerated from January 2011 and fell back in May 2011. Half a year later, in January 2012, it accelerated again and fell again in May.</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Generally speaking, oil prices will rise rapidly starting from January every year and will fall back in May, but the overall price is on an upward trend every year.</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CPI VS Date</a:t>
            </a:r>
          </a:p>
          <a:p>
            <a:r>
              <a:rPr lang="en-US" sz="1200" b="1" i="0" kern="1200" dirty="0">
                <a:solidFill>
                  <a:schemeClr val="tx1"/>
                </a:solidFill>
                <a:effectLst/>
                <a:latin typeface="+mn-lt"/>
                <a:ea typeface="+mn-ea"/>
                <a:cs typeface="+mn-cs"/>
              </a:rPr>
              <a:t>As time goes by, the CPI (Customer Price Index) generally shows an upward trend.</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When oil prices rise rapidly, the CPI also rises rapidly. When oil prices fall or rise slowly, the CPI rises slowly.</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The rapid rise in oil prices may stimulate the economy and accelerate the rise in the CPI.</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Unemployment VS Date</a:t>
            </a:r>
          </a:p>
          <a:p>
            <a:r>
              <a:rPr lang="en-US" sz="1200" b="1" i="0" kern="1200" dirty="0">
                <a:solidFill>
                  <a:schemeClr val="tx1"/>
                </a:solidFill>
                <a:effectLst/>
                <a:latin typeface="+mn-lt"/>
                <a:ea typeface="+mn-ea"/>
                <a:cs typeface="+mn-cs"/>
              </a:rPr>
              <a:t>Over time, the unemployment rate continues to decline, possibly because economic development continues to rise.</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At the same time, the CPI continues to rise, possibly because the economy is rising, and the unemployment rate continues to decline, both of which will indirectly lead to the CPI rising.</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mn-lt"/>
                <a:ea typeface="+mn-ea"/>
                <a:cs typeface="+mn-cs"/>
              </a:rPr>
              <a:t>Fuel_Price</a:t>
            </a:r>
            <a:r>
              <a:rPr lang="en-US" sz="1200" b="1" i="0" kern="1200" dirty="0">
                <a:solidFill>
                  <a:schemeClr val="tx1"/>
                </a:solidFill>
                <a:effectLst/>
                <a:latin typeface="+mn-lt"/>
                <a:ea typeface="+mn-ea"/>
                <a:cs typeface="+mn-cs"/>
              </a:rPr>
              <a:t> VS </a:t>
            </a:r>
            <a:r>
              <a:rPr lang="en-US" sz="1200" b="1" i="0" kern="1200" dirty="0" err="1">
                <a:solidFill>
                  <a:schemeClr val="tx1"/>
                </a:solidFill>
                <a:effectLst/>
                <a:latin typeface="+mn-lt"/>
                <a:ea typeface="+mn-ea"/>
                <a:cs typeface="+mn-cs"/>
              </a:rPr>
              <a:t>Holiday_Flag</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On weeks with holidays, fuel prices will be lower than on weeks without holidays.</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CPI VS </a:t>
            </a:r>
            <a:r>
              <a:rPr lang="en-CA" sz="1200" b="1" i="0" kern="1200" dirty="0" err="1">
                <a:solidFill>
                  <a:schemeClr val="tx1"/>
                </a:solidFill>
                <a:effectLst/>
                <a:latin typeface="+mn-lt"/>
                <a:ea typeface="+mn-ea"/>
                <a:cs typeface="+mn-cs"/>
              </a:rPr>
              <a:t>Holiday_Flag</a:t>
            </a:r>
            <a:endParaRPr lang="en-CA"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Weeks with or without holidays will not affect the CPI.</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err="1">
                <a:solidFill>
                  <a:schemeClr val="tx1"/>
                </a:solidFill>
                <a:effectLst/>
                <a:latin typeface="+mn-lt"/>
                <a:ea typeface="+mn-ea"/>
                <a:cs typeface="+mn-cs"/>
              </a:rPr>
              <a:t>Weekly_Sales</a:t>
            </a:r>
            <a:r>
              <a:rPr lang="en-CA" sz="1200" b="1" i="0" kern="1200" dirty="0">
                <a:solidFill>
                  <a:schemeClr val="tx1"/>
                </a:solidFill>
                <a:effectLst/>
                <a:latin typeface="+mn-lt"/>
                <a:ea typeface="+mn-ea"/>
                <a:cs typeface="+mn-cs"/>
              </a:rPr>
              <a:t> VS Store</a:t>
            </a:r>
          </a:p>
          <a:p>
            <a:r>
              <a:rPr lang="en-US" sz="1200" b="1" i="0" kern="1200" dirty="0">
                <a:solidFill>
                  <a:schemeClr val="tx1"/>
                </a:solidFill>
                <a:effectLst/>
                <a:latin typeface="+mn-lt"/>
                <a:ea typeface="+mn-ea"/>
                <a:cs typeface="+mn-cs"/>
              </a:rPr>
              <a:t>The top 5 stores by weekly sales are: #20, #4, #14, #13, #2.</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The bottom 5 stores by weekly sales are: #33, #44, #5, #36, #38.</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err="1">
                <a:solidFill>
                  <a:schemeClr val="tx1"/>
                </a:solidFill>
                <a:effectLst/>
                <a:latin typeface="+mn-lt"/>
                <a:ea typeface="+mn-ea"/>
                <a:cs typeface="+mn-cs"/>
              </a:rPr>
              <a:t>Fuel_Price</a:t>
            </a:r>
            <a:r>
              <a:rPr lang="en-CA" sz="1200" b="1" i="0" kern="1200" dirty="0">
                <a:solidFill>
                  <a:schemeClr val="tx1"/>
                </a:solidFill>
                <a:effectLst/>
                <a:latin typeface="+mn-lt"/>
                <a:ea typeface="+mn-ea"/>
                <a:cs typeface="+mn-cs"/>
              </a:rPr>
              <a:t> VS Store</a:t>
            </a:r>
          </a:p>
          <a:p>
            <a:r>
              <a:rPr lang="en-US" sz="1200" b="1" i="0" kern="1200" dirty="0">
                <a:solidFill>
                  <a:schemeClr val="tx1"/>
                </a:solidFill>
                <a:effectLst/>
                <a:latin typeface="+mn-lt"/>
                <a:ea typeface="+mn-ea"/>
                <a:cs typeface="+mn-cs"/>
              </a:rPr>
              <a:t>There is not much difference in fuel prices between stores.</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Unemployment VS Store</a:t>
            </a:r>
          </a:p>
          <a:p>
            <a:r>
              <a:rPr lang="en-US" sz="1200" b="1" i="0" kern="1200" dirty="0">
                <a:solidFill>
                  <a:schemeClr val="tx1"/>
                </a:solidFill>
                <a:effectLst/>
                <a:latin typeface="+mn-lt"/>
                <a:ea typeface="+mn-ea"/>
                <a:cs typeface="+mn-cs"/>
              </a:rPr>
              <a:t>The stores in the three regions with the highest unemployment rates are #12, #28, #38.</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The stores in the two regions with the lowest unemployment rates are #23 and #40.</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The weekly sales of the three stores with the highest unemployment rate are not in the top ten of weekly sales, but the weekly sales of the two stores with the lowest unemployment rate are not in the top ten of weekly sales either.</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It proves that a higher unemployment rate may affect store sales, but this impact is relatively small and not a major influencing factor.</a:t>
            </a:r>
          </a:p>
          <a:p>
            <a:endParaRPr lang="en-US" sz="1200" b="1"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50438D6D-E03C-47C8-B920-ADE61F363705}" type="slidenum">
              <a:rPr lang="en-CA" smtClean="0"/>
              <a:t>8</a:t>
            </a:fld>
            <a:endParaRPr lang="en-CA"/>
          </a:p>
        </p:txBody>
      </p:sp>
    </p:spTree>
    <p:extLst>
      <p:ext uri="{BB962C8B-B14F-4D97-AF65-F5344CB8AC3E}">
        <p14:creationId xmlns:p14="http://schemas.microsoft.com/office/powerpoint/2010/main" val="2582314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Normality</a:t>
            </a:r>
          </a:p>
          <a:p>
            <a:r>
              <a:rPr lang="en-US" sz="1200" b="1" i="0" kern="1200" dirty="0">
                <a:solidFill>
                  <a:schemeClr val="tx1"/>
                </a:solidFill>
                <a:effectLst/>
                <a:latin typeface="+mn-lt"/>
                <a:ea typeface="+mn-ea"/>
                <a:cs typeface="+mn-cs"/>
              </a:rPr>
              <a:t>Since p-values are less than 0.05, we can to reject the null hypothesis and conclude that these two groups are not normally distributed.</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Since the sample size is large enough (≥30). We can rely on the Central Limit Theorem.</a:t>
            </a:r>
          </a:p>
          <a:p>
            <a:r>
              <a:rPr lang="en-US" sz="1200" b="1" i="0" kern="1200" dirty="0">
                <a:solidFill>
                  <a:schemeClr val="tx1"/>
                </a:solidFill>
                <a:effectLst/>
                <a:latin typeface="+mn-lt"/>
                <a:ea typeface="+mn-ea"/>
                <a:cs typeface="+mn-cs"/>
              </a:rPr>
              <a:t>Equal variance</a:t>
            </a:r>
          </a:p>
          <a:p>
            <a:r>
              <a:rPr lang="en-US" sz="1200" b="1" i="0" kern="1200" dirty="0">
                <a:solidFill>
                  <a:schemeClr val="tx1"/>
                </a:solidFill>
                <a:effectLst/>
                <a:latin typeface="+mn-lt"/>
                <a:ea typeface="+mn-ea"/>
                <a:cs typeface="+mn-cs"/>
              </a:rPr>
              <a:t>Since p-value=0.0012 is less than 0.05, we can to reject the null hypothesis and conclude that these two groups have significant difference in their variances.</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So choose Welch's T-Test(Satterthwaite).</a:t>
            </a:r>
          </a:p>
          <a:p>
            <a:r>
              <a:rPr lang="en-US" sz="1200" b="1" i="0" kern="1200" dirty="0">
                <a:solidFill>
                  <a:schemeClr val="tx1"/>
                </a:solidFill>
                <a:effectLst/>
                <a:latin typeface="+mn-lt"/>
                <a:ea typeface="+mn-ea"/>
                <a:cs typeface="+mn-cs"/>
              </a:rPr>
              <a:t>Since p-value=0.0076 is less than 0.05, we can to reject the null hypothesis and conclude that there have significant difference between the weekly sales of the week with holidays and the week without holidays.</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Same as the plot shows, If there is a memorable holiday in a week, then the weekly sales this week are higher than on working days.</a:t>
            </a:r>
            <a:endParaRPr lang="en-CA" dirty="0"/>
          </a:p>
        </p:txBody>
      </p:sp>
      <p:sp>
        <p:nvSpPr>
          <p:cNvPr id="4" name="Slide Number Placeholder 3"/>
          <p:cNvSpPr>
            <a:spLocks noGrp="1"/>
          </p:cNvSpPr>
          <p:nvPr>
            <p:ph type="sldNum" sz="quarter" idx="5"/>
          </p:nvPr>
        </p:nvSpPr>
        <p:spPr/>
        <p:txBody>
          <a:bodyPr/>
          <a:lstStyle/>
          <a:p>
            <a:fld id="{50438D6D-E03C-47C8-B920-ADE61F363705}" type="slidenum">
              <a:rPr lang="en-CA" smtClean="0"/>
              <a:t>9</a:t>
            </a:fld>
            <a:endParaRPr lang="en-CA"/>
          </a:p>
        </p:txBody>
      </p:sp>
    </p:spTree>
    <p:extLst>
      <p:ext uri="{BB962C8B-B14F-4D97-AF65-F5344CB8AC3E}">
        <p14:creationId xmlns:p14="http://schemas.microsoft.com/office/powerpoint/2010/main" val="3028803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err="1">
                <a:solidFill>
                  <a:schemeClr val="tx1"/>
                </a:solidFill>
                <a:effectLst/>
                <a:latin typeface="+mn-lt"/>
                <a:ea typeface="+mn-ea"/>
                <a:cs typeface="+mn-cs"/>
              </a:rPr>
              <a:t>Weekly_Sales</a:t>
            </a:r>
            <a:r>
              <a:rPr lang="en-CA" sz="1200" b="1" i="0" kern="1200" dirty="0">
                <a:solidFill>
                  <a:schemeClr val="tx1"/>
                </a:solidFill>
                <a:effectLst/>
                <a:latin typeface="+mn-lt"/>
                <a:ea typeface="+mn-ea"/>
                <a:cs typeface="+mn-cs"/>
              </a:rPr>
              <a:t> VS Date</a:t>
            </a:r>
          </a:p>
          <a:p>
            <a:r>
              <a:rPr lang="en-US" sz="1200" b="1" i="0" kern="1200" dirty="0">
                <a:solidFill>
                  <a:schemeClr val="tx1"/>
                </a:solidFill>
                <a:effectLst/>
                <a:latin typeface="+mn-lt"/>
                <a:ea typeface="+mn-ea"/>
                <a:cs typeface="+mn-cs"/>
              </a:rPr>
              <a:t>Sales every winter, especially from Black Friday to Christmas, are much higher than during other holidays and other working days.</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mn-lt"/>
                <a:ea typeface="+mn-ea"/>
                <a:cs typeface="+mn-cs"/>
              </a:rPr>
              <a:t>Weekly_Sales</a:t>
            </a:r>
            <a:r>
              <a:rPr lang="en-US" sz="1200" b="1" i="0" kern="1200" dirty="0">
                <a:solidFill>
                  <a:schemeClr val="tx1"/>
                </a:solidFill>
                <a:effectLst/>
                <a:latin typeface="+mn-lt"/>
                <a:ea typeface="+mn-ea"/>
                <a:cs typeface="+mn-cs"/>
              </a:rPr>
              <a:t> VS </a:t>
            </a:r>
            <a:r>
              <a:rPr lang="en-US" sz="1200" b="1" i="0" kern="1200" dirty="0" err="1">
                <a:solidFill>
                  <a:schemeClr val="tx1"/>
                </a:solidFill>
                <a:effectLst/>
                <a:latin typeface="+mn-lt"/>
                <a:ea typeface="+mn-ea"/>
                <a:cs typeface="+mn-cs"/>
              </a:rPr>
              <a:t>Holiday_Flag</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If there is a memorable holiday in a week, then the weekly sales this week are higher than on working days.</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err="1">
                <a:solidFill>
                  <a:schemeClr val="tx1"/>
                </a:solidFill>
                <a:effectLst/>
                <a:latin typeface="+mn-lt"/>
                <a:ea typeface="+mn-ea"/>
                <a:cs typeface="+mn-cs"/>
              </a:rPr>
              <a:t>Fuel_Price</a:t>
            </a:r>
            <a:r>
              <a:rPr lang="en-CA" sz="1200" b="1" i="0" kern="1200" dirty="0">
                <a:solidFill>
                  <a:schemeClr val="tx1"/>
                </a:solidFill>
                <a:effectLst/>
                <a:latin typeface="+mn-lt"/>
                <a:ea typeface="+mn-ea"/>
                <a:cs typeface="+mn-cs"/>
              </a:rPr>
              <a:t> VS Date</a:t>
            </a:r>
          </a:p>
          <a:p>
            <a:r>
              <a:rPr lang="en-US" sz="1200" b="1" i="0" kern="1200" dirty="0">
                <a:solidFill>
                  <a:schemeClr val="tx1"/>
                </a:solidFill>
                <a:effectLst/>
                <a:latin typeface="+mn-lt"/>
                <a:ea typeface="+mn-ea"/>
                <a:cs typeface="+mn-cs"/>
              </a:rPr>
              <a:t>Oil prices have shown an overall upward trend over time.</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It accelerated from January 2011 and fell back in May 2011. Half a year later, in January 2012, it accelerated again and fell again in May.</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Generally speaking, oil prices will rise rapidly starting from January every year and will fall back in May, but the overall price is on an upward trend every year.</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CPI VS Date</a:t>
            </a:r>
          </a:p>
          <a:p>
            <a:r>
              <a:rPr lang="en-US" sz="1200" b="1" i="0" kern="1200" dirty="0">
                <a:solidFill>
                  <a:schemeClr val="tx1"/>
                </a:solidFill>
                <a:effectLst/>
                <a:latin typeface="+mn-lt"/>
                <a:ea typeface="+mn-ea"/>
                <a:cs typeface="+mn-cs"/>
              </a:rPr>
              <a:t>As time goes by, the CPI (Customer Price Index) generally shows an upward trend.</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When oil prices rise rapidly, the CPI also rises rapidly. When oil prices fall or rise slowly, the CPI rises slowly.</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The rapid rise in oil prices may stimulate the economy and accelerate the rise in the CPI.</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Unemployment VS Date</a:t>
            </a:r>
          </a:p>
          <a:p>
            <a:r>
              <a:rPr lang="en-US" sz="1200" b="1" i="0" kern="1200" dirty="0">
                <a:solidFill>
                  <a:schemeClr val="tx1"/>
                </a:solidFill>
                <a:effectLst/>
                <a:latin typeface="+mn-lt"/>
                <a:ea typeface="+mn-ea"/>
                <a:cs typeface="+mn-cs"/>
              </a:rPr>
              <a:t>Over time, the unemployment rate continues to decline, possibly because economic development continues to rise.</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At the same time, the CPI continues to rise, possibly because the economy is rising, and the unemployment rate continues to decline, both of which will indirectly lead to the CPI rising.</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mn-lt"/>
                <a:ea typeface="+mn-ea"/>
                <a:cs typeface="+mn-cs"/>
              </a:rPr>
              <a:t>Fuel_Price</a:t>
            </a:r>
            <a:r>
              <a:rPr lang="en-US" sz="1200" b="1" i="0" kern="1200" dirty="0">
                <a:solidFill>
                  <a:schemeClr val="tx1"/>
                </a:solidFill>
                <a:effectLst/>
                <a:latin typeface="+mn-lt"/>
                <a:ea typeface="+mn-ea"/>
                <a:cs typeface="+mn-cs"/>
              </a:rPr>
              <a:t> VS </a:t>
            </a:r>
            <a:r>
              <a:rPr lang="en-US" sz="1200" b="1" i="0" kern="1200" dirty="0" err="1">
                <a:solidFill>
                  <a:schemeClr val="tx1"/>
                </a:solidFill>
                <a:effectLst/>
                <a:latin typeface="+mn-lt"/>
                <a:ea typeface="+mn-ea"/>
                <a:cs typeface="+mn-cs"/>
              </a:rPr>
              <a:t>Holiday_Flag</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On weeks with holidays, fuel prices will be lower than on weeks without holidays.</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CPI VS </a:t>
            </a:r>
            <a:r>
              <a:rPr lang="en-CA" sz="1200" b="1" i="0" kern="1200" dirty="0" err="1">
                <a:solidFill>
                  <a:schemeClr val="tx1"/>
                </a:solidFill>
                <a:effectLst/>
                <a:latin typeface="+mn-lt"/>
                <a:ea typeface="+mn-ea"/>
                <a:cs typeface="+mn-cs"/>
              </a:rPr>
              <a:t>Holiday_Flag</a:t>
            </a:r>
            <a:endParaRPr lang="en-CA"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Weeks with or without holidays will not affect the CPI.</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err="1">
                <a:solidFill>
                  <a:schemeClr val="tx1"/>
                </a:solidFill>
                <a:effectLst/>
                <a:latin typeface="+mn-lt"/>
                <a:ea typeface="+mn-ea"/>
                <a:cs typeface="+mn-cs"/>
              </a:rPr>
              <a:t>Weekly_Sales</a:t>
            </a:r>
            <a:r>
              <a:rPr lang="en-CA" sz="1200" b="1" i="0" kern="1200" dirty="0">
                <a:solidFill>
                  <a:schemeClr val="tx1"/>
                </a:solidFill>
                <a:effectLst/>
                <a:latin typeface="+mn-lt"/>
                <a:ea typeface="+mn-ea"/>
                <a:cs typeface="+mn-cs"/>
              </a:rPr>
              <a:t> VS Store</a:t>
            </a:r>
          </a:p>
          <a:p>
            <a:r>
              <a:rPr lang="en-US" sz="1200" b="1" i="0" kern="1200" dirty="0">
                <a:solidFill>
                  <a:schemeClr val="tx1"/>
                </a:solidFill>
                <a:effectLst/>
                <a:latin typeface="+mn-lt"/>
                <a:ea typeface="+mn-ea"/>
                <a:cs typeface="+mn-cs"/>
              </a:rPr>
              <a:t>The top 5 stores by weekly sales are: #20, #4, #14, #13, #2.</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The bottom 5 stores by weekly sales are: #33, #44, #5, #36, #38.</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err="1">
                <a:solidFill>
                  <a:schemeClr val="tx1"/>
                </a:solidFill>
                <a:effectLst/>
                <a:latin typeface="+mn-lt"/>
                <a:ea typeface="+mn-ea"/>
                <a:cs typeface="+mn-cs"/>
              </a:rPr>
              <a:t>Fuel_Price</a:t>
            </a:r>
            <a:r>
              <a:rPr lang="en-CA" sz="1200" b="1" i="0" kern="1200" dirty="0">
                <a:solidFill>
                  <a:schemeClr val="tx1"/>
                </a:solidFill>
                <a:effectLst/>
                <a:latin typeface="+mn-lt"/>
                <a:ea typeface="+mn-ea"/>
                <a:cs typeface="+mn-cs"/>
              </a:rPr>
              <a:t> VS Store</a:t>
            </a:r>
          </a:p>
          <a:p>
            <a:r>
              <a:rPr lang="en-US" sz="1200" b="1" i="0" kern="1200" dirty="0">
                <a:solidFill>
                  <a:schemeClr val="tx1"/>
                </a:solidFill>
                <a:effectLst/>
                <a:latin typeface="+mn-lt"/>
                <a:ea typeface="+mn-ea"/>
                <a:cs typeface="+mn-cs"/>
              </a:rPr>
              <a:t>There is not much difference in fuel prices between stores.</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Unemployment VS Store</a:t>
            </a:r>
          </a:p>
          <a:p>
            <a:r>
              <a:rPr lang="en-US" sz="1200" b="1" i="0" kern="1200" dirty="0">
                <a:solidFill>
                  <a:schemeClr val="tx1"/>
                </a:solidFill>
                <a:effectLst/>
                <a:latin typeface="+mn-lt"/>
                <a:ea typeface="+mn-ea"/>
                <a:cs typeface="+mn-cs"/>
              </a:rPr>
              <a:t>The stores in the three regions with the highest unemployment rates are #12, #28, #38.</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The stores in the two regions with the lowest unemployment rates are #23 and #40.</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The weekly sales of the three stores with the highest unemployment rate are not in the top ten of weekly sales, but the weekly sales of the two stores with the lowest unemployment rate are not in the top ten of weekly sales either.</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It proves that a higher unemployment rate may affect store sales, but this impact is relatively small and not a major influencing factor.</a:t>
            </a:r>
          </a:p>
          <a:p>
            <a:endParaRPr lang="en-US" sz="1200" b="1"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50438D6D-E03C-47C8-B920-ADE61F363705}" type="slidenum">
              <a:rPr lang="en-CA" smtClean="0"/>
              <a:t>10</a:t>
            </a:fld>
            <a:endParaRPr lang="en-CA"/>
          </a:p>
        </p:txBody>
      </p:sp>
    </p:spTree>
    <p:extLst>
      <p:ext uri="{BB962C8B-B14F-4D97-AF65-F5344CB8AC3E}">
        <p14:creationId xmlns:p14="http://schemas.microsoft.com/office/powerpoint/2010/main" val="2077647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099E05-E612-40C2-9CA7-223A2F251033}" type="datetimeFigureOut">
              <a:rPr lang="en-CA" smtClean="0"/>
              <a:t>2023-09-17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4E48A27-59C7-4FF3-ACD5-E2A3BED61215}" type="slidenum">
              <a:rPr lang="en-CA" smtClean="0"/>
              <a:t>‹#›</a:t>
            </a:fld>
            <a:endParaRPr lang="en-CA"/>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2979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1A099E05-E612-40C2-9CA7-223A2F251033}" type="datetimeFigureOut">
              <a:rPr lang="en-CA" smtClean="0"/>
              <a:t>2023-09-17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4E48A27-59C7-4FF3-ACD5-E2A3BED61215}" type="slidenum">
              <a:rPr lang="en-CA" smtClean="0"/>
              <a:t>‹#›</a:t>
            </a:fld>
            <a:endParaRPr lang="en-CA"/>
          </a:p>
        </p:txBody>
      </p:sp>
    </p:spTree>
    <p:extLst>
      <p:ext uri="{BB962C8B-B14F-4D97-AF65-F5344CB8AC3E}">
        <p14:creationId xmlns:p14="http://schemas.microsoft.com/office/powerpoint/2010/main" val="448734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099E05-E612-40C2-9CA7-223A2F251033}" type="datetimeFigureOut">
              <a:rPr lang="en-CA" smtClean="0"/>
              <a:t>2023-09-17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4E48A27-59C7-4FF3-ACD5-E2A3BED61215}" type="slidenum">
              <a:rPr lang="en-CA" smtClean="0"/>
              <a:t>‹#›</a:t>
            </a:fld>
            <a:endParaRPr lang="en-CA"/>
          </a:p>
        </p:txBody>
      </p:sp>
    </p:spTree>
    <p:extLst>
      <p:ext uri="{BB962C8B-B14F-4D97-AF65-F5344CB8AC3E}">
        <p14:creationId xmlns:p14="http://schemas.microsoft.com/office/powerpoint/2010/main" val="2207711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099E05-E612-40C2-9CA7-223A2F251033}" type="datetimeFigureOut">
              <a:rPr lang="en-CA" smtClean="0"/>
              <a:t>2023-09-17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4E48A27-59C7-4FF3-ACD5-E2A3BED61215}" type="slidenum">
              <a:rPr lang="en-CA" smtClean="0"/>
              <a:t>‹#›</a:t>
            </a:fld>
            <a:endParaRPr lang="en-CA"/>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8026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099E05-E612-40C2-9CA7-223A2F251033}" type="datetimeFigureOut">
              <a:rPr lang="en-CA" smtClean="0"/>
              <a:t>2023-09-17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4E48A27-59C7-4FF3-ACD5-E2A3BED61215}" type="slidenum">
              <a:rPr lang="en-CA" smtClean="0"/>
              <a:t>‹#›</a:t>
            </a:fld>
            <a:endParaRPr lang="en-CA"/>
          </a:p>
        </p:txBody>
      </p:sp>
    </p:spTree>
    <p:extLst>
      <p:ext uri="{BB962C8B-B14F-4D97-AF65-F5344CB8AC3E}">
        <p14:creationId xmlns:p14="http://schemas.microsoft.com/office/powerpoint/2010/main" val="4198051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099E05-E612-40C2-9CA7-223A2F251033}" type="datetimeFigureOut">
              <a:rPr lang="en-CA" smtClean="0"/>
              <a:t>2023-09-17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4E48A27-59C7-4FF3-ACD5-E2A3BED61215}" type="slidenum">
              <a:rPr lang="en-CA" smtClean="0"/>
              <a:t>‹#›</a:t>
            </a:fld>
            <a:endParaRPr lang="en-CA"/>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1146786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099E05-E612-40C2-9CA7-223A2F251033}" type="datetimeFigureOut">
              <a:rPr lang="en-CA" smtClean="0"/>
              <a:t>2023-09-17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4E48A27-59C7-4FF3-ACD5-E2A3BED61215}" type="slidenum">
              <a:rPr lang="en-CA" smtClean="0"/>
              <a:t>‹#›</a:t>
            </a:fld>
            <a:endParaRPr lang="en-CA"/>
          </a:p>
        </p:txBody>
      </p:sp>
    </p:spTree>
    <p:extLst>
      <p:ext uri="{BB962C8B-B14F-4D97-AF65-F5344CB8AC3E}">
        <p14:creationId xmlns:p14="http://schemas.microsoft.com/office/powerpoint/2010/main" val="3734640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99E05-E612-40C2-9CA7-223A2F251033}" type="datetimeFigureOut">
              <a:rPr lang="en-CA" smtClean="0"/>
              <a:t>2023-09-17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4E48A27-59C7-4FF3-ACD5-E2A3BED61215}" type="slidenum">
              <a:rPr lang="en-CA" smtClean="0"/>
              <a:t>‹#›</a:t>
            </a:fld>
            <a:endParaRPr lang="en-CA"/>
          </a:p>
        </p:txBody>
      </p:sp>
    </p:spTree>
    <p:extLst>
      <p:ext uri="{BB962C8B-B14F-4D97-AF65-F5344CB8AC3E}">
        <p14:creationId xmlns:p14="http://schemas.microsoft.com/office/powerpoint/2010/main" val="23519191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99E05-E612-40C2-9CA7-223A2F251033}" type="datetimeFigureOut">
              <a:rPr lang="en-CA" smtClean="0"/>
              <a:t>2023-09-17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4E48A27-59C7-4FF3-ACD5-E2A3BED61215}" type="slidenum">
              <a:rPr lang="en-CA" smtClean="0"/>
              <a:t>‹#›</a:t>
            </a:fld>
            <a:endParaRPr lang="en-CA"/>
          </a:p>
        </p:txBody>
      </p:sp>
    </p:spTree>
    <p:extLst>
      <p:ext uri="{BB962C8B-B14F-4D97-AF65-F5344CB8AC3E}">
        <p14:creationId xmlns:p14="http://schemas.microsoft.com/office/powerpoint/2010/main" val="335403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99E05-E612-40C2-9CA7-223A2F251033}" type="datetimeFigureOut">
              <a:rPr lang="en-CA" smtClean="0"/>
              <a:t>2023-09-17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4E48A27-59C7-4FF3-ACD5-E2A3BED61215}" type="slidenum">
              <a:rPr lang="en-CA" smtClean="0"/>
              <a:t>‹#›</a:t>
            </a:fld>
            <a:endParaRPr lang="en-CA"/>
          </a:p>
        </p:txBody>
      </p:sp>
    </p:spTree>
    <p:extLst>
      <p:ext uri="{BB962C8B-B14F-4D97-AF65-F5344CB8AC3E}">
        <p14:creationId xmlns:p14="http://schemas.microsoft.com/office/powerpoint/2010/main" val="1743785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099E05-E612-40C2-9CA7-223A2F251033}" type="datetimeFigureOut">
              <a:rPr lang="en-CA" smtClean="0"/>
              <a:t>2023-09-17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4E48A27-59C7-4FF3-ACD5-E2A3BED61215}" type="slidenum">
              <a:rPr lang="en-CA" smtClean="0"/>
              <a:t>‹#›</a:t>
            </a:fld>
            <a:endParaRPr lang="en-CA"/>
          </a:p>
        </p:txBody>
      </p:sp>
    </p:spTree>
    <p:extLst>
      <p:ext uri="{BB962C8B-B14F-4D97-AF65-F5344CB8AC3E}">
        <p14:creationId xmlns:p14="http://schemas.microsoft.com/office/powerpoint/2010/main" val="1938880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099E05-E612-40C2-9CA7-223A2F251033}" type="datetimeFigureOut">
              <a:rPr lang="en-CA" smtClean="0"/>
              <a:t>2023-09-17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4E48A27-59C7-4FF3-ACD5-E2A3BED61215}" type="slidenum">
              <a:rPr lang="en-CA" smtClean="0"/>
              <a:t>‹#›</a:t>
            </a:fld>
            <a:endParaRPr lang="en-CA"/>
          </a:p>
        </p:txBody>
      </p:sp>
    </p:spTree>
    <p:extLst>
      <p:ext uri="{BB962C8B-B14F-4D97-AF65-F5344CB8AC3E}">
        <p14:creationId xmlns:p14="http://schemas.microsoft.com/office/powerpoint/2010/main" val="1213893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099E05-E612-40C2-9CA7-223A2F251033}" type="datetimeFigureOut">
              <a:rPr lang="en-CA" smtClean="0"/>
              <a:t>2023-09-17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4E48A27-59C7-4FF3-ACD5-E2A3BED61215}" type="slidenum">
              <a:rPr lang="en-CA" smtClean="0"/>
              <a:t>‹#›</a:t>
            </a:fld>
            <a:endParaRPr lang="en-CA"/>
          </a:p>
        </p:txBody>
      </p:sp>
    </p:spTree>
    <p:extLst>
      <p:ext uri="{BB962C8B-B14F-4D97-AF65-F5344CB8AC3E}">
        <p14:creationId xmlns:p14="http://schemas.microsoft.com/office/powerpoint/2010/main" val="1795466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099E05-E612-40C2-9CA7-223A2F251033}" type="datetimeFigureOut">
              <a:rPr lang="en-CA" smtClean="0"/>
              <a:t>2023-09-17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4E48A27-59C7-4FF3-ACD5-E2A3BED61215}" type="slidenum">
              <a:rPr lang="en-CA" smtClean="0"/>
              <a:t>‹#›</a:t>
            </a:fld>
            <a:endParaRPr lang="en-CA"/>
          </a:p>
        </p:txBody>
      </p:sp>
    </p:spTree>
    <p:extLst>
      <p:ext uri="{BB962C8B-B14F-4D97-AF65-F5344CB8AC3E}">
        <p14:creationId xmlns:p14="http://schemas.microsoft.com/office/powerpoint/2010/main" val="950870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099E05-E612-40C2-9CA7-223A2F251033}" type="datetimeFigureOut">
              <a:rPr lang="en-CA" smtClean="0"/>
              <a:t>2023-09-17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4E48A27-59C7-4FF3-ACD5-E2A3BED61215}" type="slidenum">
              <a:rPr lang="en-CA" smtClean="0"/>
              <a:t>‹#›</a:t>
            </a:fld>
            <a:endParaRPr lang="en-CA"/>
          </a:p>
        </p:txBody>
      </p:sp>
    </p:spTree>
    <p:extLst>
      <p:ext uri="{BB962C8B-B14F-4D97-AF65-F5344CB8AC3E}">
        <p14:creationId xmlns:p14="http://schemas.microsoft.com/office/powerpoint/2010/main" val="208288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099E05-E612-40C2-9CA7-223A2F251033}" type="datetimeFigureOut">
              <a:rPr lang="en-CA" smtClean="0"/>
              <a:t>2023-09-17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4E48A27-59C7-4FF3-ACD5-E2A3BED61215}" type="slidenum">
              <a:rPr lang="en-CA" smtClean="0"/>
              <a:t>‹#›</a:t>
            </a:fld>
            <a:endParaRPr lang="en-CA"/>
          </a:p>
        </p:txBody>
      </p:sp>
    </p:spTree>
    <p:extLst>
      <p:ext uri="{BB962C8B-B14F-4D97-AF65-F5344CB8AC3E}">
        <p14:creationId xmlns:p14="http://schemas.microsoft.com/office/powerpoint/2010/main" val="406697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099E05-E612-40C2-9CA7-223A2F251033}" type="datetimeFigureOut">
              <a:rPr lang="en-CA" smtClean="0"/>
              <a:t>2023-09-17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4E48A27-59C7-4FF3-ACD5-E2A3BED61215}" type="slidenum">
              <a:rPr lang="en-CA" smtClean="0"/>
              <a:t>‹#›</a:t>
            </a:fld>
            <a:endParaRPr lang="en-CA"/>
          </a:p>
        </p:txBody>
      </p:sp>
    </p:spTree>
    <p:extLst>
      <p:ext uri="{BB962C8B-B14F-4D97-AF65-F5344CB8AC3E}">
        <p14:creationId xmlns:p14="http://schemas.microsoft.com/office/powerpoint/2010/main" val="1324672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A099E05-E612-40C2-9CA7-223A2F251033}" type="datetimeFigureOut">
              <a:rPr lang="en-CA" smtClean="0"/>
              <a:t>2023-09-17</a:t>
            </a:fld>
            <a:endParaRPr lang="en-CA"/>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CA"/>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C4E48A27-59C7-4FF3-ACD5-E2A3BED61215}" type="slidenum">
              <a:rPr lang="en-CA" smtClean="0"/>
              <a:t>‹#›</a:t>
            </a:fld>
            <a:endParaRPr lang="en-CA"/>
          </a:p>
        </p:txBody>
      </p:sp>
    </p:spTree>
    <p:extLst>
      <p:ext uri="{BB962C8B-B14F-4D97-AF65-F5344CB8AC3E}">
        <p14:creationId xmlns:p14="http://schemas.microsoft.com/office/powerpoint/2010/main" val="9302393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gif"/><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gif"/><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70D645-D261-4A53-B3A3-13830322F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93" y="2049546"/>
            <a:ext cx="8727440" cy="4808454"/>
          </a:xfrm>
          <a:prstGeom prst="rect">
            <a:avLst/>
          </a:prstGeom>
        </p:spPr>
      </p:pic>
      <p:sp>
        <p:nvSpPr>
          <p:cNvPr id="2" name="Title 1">
            <a:extLst>
              <a:ext uri="{FF2B5EF4-FFF2-40B4-BE49-F238E27FC236}">
                <a16:creationId xmlns:a16="http://schemas.microsoft.com/office/drawing/2014/main" id="{D8128A5C-3F99-487C-B6B2-F8F87CA61A4F}"/>
              </a:ext>
            </a:extLst>
          </p:cNvPr>
          <p:cNvSpPr>
            <a:spLocks noGrp="1"/>
          </p:cNvSpPr>
          <p:nvPr>
            <p:ph type="ctrTitle"/>
          </p:nvPr>
        </p:nvSpPr>
        <p:spPr>
          <a:xfrm>
            <a:off x="-777240" y="2956559"/>
            <a:ext cx="7249160" cy="2315341"/>
          </a:xfrm>
        </p:spPr>
        <p:txBody>
          <a:bodyPr>
            <a:normAutofit/>
          </a:bodyPr>
          <a:lstStyle/>
          <a:p>
            <a:pPr algn="r"/>
            <a:r>
              <a:rPr lang="en-CA" sz="2400" b="1" i="1" dirty="0"/>
              <a:t>Sales prediction</a:t>
            </a:r>
          </a:p>
        </p:txBody>
      </p:sp>
      <p:sp>
        <p:nvSpPr>
          <p:cNvPr id="13" name="Rectangle 12">
            <a:extLst>
              <a:ext uri="{FF2B5EF4-FFF2-40B4-BE49-F238E27FC236}">
                <a16:creationId xmlns:a16="http://schemas.microsoft.com/office/drawing/2014/main" id="{EA071D89-6BCF-434B-BF27-A001B192655B}"/>
              </a:ext>
            </a:extLst>
          </p:cNvPr>
          <p:cNvSpPr/>
          <p:nvPr/>
        </p:nvSpPr>
        <p:spPr>
          <a:xfrm>
            <a:off x="1065194" y="893405"/>
            <a:ext cx="10061612" cy="954107"/>
          </a:xfrm>
          <a:prstGeom prst="rect">
            <a:avLst/>
          </a:prstGeom>
        </p:spPr>
        <p:txBody>
          <a:bodyPr wrap="square">
            <a:spAutoFit/>
          </a:bodyPr>
          <a:lstStyle/>
          <a:p>
            <a:pPr algn="ctr"/>
            <a:r>
              <a:rPr lang="en-CA" sz="5600" b="1" dirty="0">
                <a:latin typeface="Abadi" panose="020B0604020104020204" pitchFamily="34" charset="0"/>
              </a:rPr>
              <a:t>Walmart Weekly Sales Prediction</a:t>
            </a:r>
          </a:p>
        </p:txBody>
      </p:sp>
    </p:spTree>
    <p:extLst>
      <p:ext uri="{BB962C8B-B14F-4D97-AF65-F5344CB8AC3E}">
        <p14:creationId xmlns:p14="http://schemas.microsoft.com/office/powerpoint/2010/main" val="366805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5D064F38-F621-B7A1-221B-3A6116E807DB}"/>
              </a:ext>
            </a:extLst>
          </p:cNvPr>
          <p:cNvGrpSpPr/>
          <p:nvPr/>
        </p:nvGrpSpPr>
        <p:grpSpPr>
          <a:xfrm>
            <a:off x="820130" y="326288"/>
            <a:ext cx="10816811" cy="6277447"/>
            <a:chOff x="972530" y="453604"/>
            <a:chExt cx="10816811" cy="6277447"/>
          </a:xfrm>
        </p:grpSpPr>
        <p:sp>
          <p:nvSpPr>
            <p:cNvPr id="22" name="Rectangle 21">
              <a:extLst>
                <a:ext uri="{FF2B5EF4-FFF2-40B4-BE49-F238E27FC236}">
                  <a16:creationId xmlns:a16="http://schemas.microsoft.com/office/drawing/2014/main" id="{A8619522-CC89-6BB6-08AD-9598A4287042}"/>
                </a:ext>
              </a:extLst>
            </p:cNvPr>
            <p:cNvSpPr/>
            <p:nvPr/>
          </p:nvSpPr>
          <p:spPr>
            <a:xfrm>
              <a:off x="972530" y="453604"/>
              <a:ext cx="10816811" cy="627744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Emp2">
              <a:extLst>
                <a:ext uri="{FF2B5EF4-FFF2-40B4-BE49-F238E27FC236}">
                  <a16:creationId xmlns:a16="http://schemas.microsoft.com/office/drawing/2014/main" id="{8ED8CF7D-478A-3DB9-7B6F-20996AC7D45D}"/>
                </a:ext>
              </a:extLst>
            </p:cNvPr>
            <p:cNvPicPr>
              <a:picLocks noChangeAspect="1"/>
            </p:cNvPicPr>
            <p:nvPr/>
          </p:nvPicPr>
          <p:blipFill>
            <a:blip r:embed="rId3"/>
            <a:stretch>
              <a:fillRect/>
            </a:stretch>
          </p:blipFill>
          <p:spPr>
            <a:xfrm>
              <a:off x="8304841" y="836293"/>
              <a:ext cx="3067026" cy="2736409"/>
            </a:xfrm>
            <a:prstGeom prst="rect">
              <a:avLst/>
            </a:prstGeom>
          </p:spPr>
        </p:pic>
        <p:pic>
          <p:nvPicPr>
            <p:cNvPr id="10" name="Emp1">
              <a:extLst>
                <a:ext uri="{FF2B5EF4-FFF2-40B4-BE49-F238E27FC236}">
                  <a16:creationId xmlns:a16="http://schemas.microsoft.com/office/drawing/2014/main" id="{A81A2669-09CA-374E-985C-79D55F1AA5BC}"/>
                </a:ext>
              </a:extLst>
            </p:cNvPr>
            <p:cNvPicPr>
              <a:picLocks noChangeAspect="1"/>
            </p:cNvPicPr>
            <p:nvPr/>
          </p:nvPicPr>
          <p:blipFill>
            <a:blip r:embed="rId4"/>
            <a:stretch>
              <a:fillRect/>
            </a:stretch>
          </p:blipFill>
          <p:spPr>
            <a:xfrm>
              <a:off x="1232973" y="2213592"/>
              <a:ext cx="6966581" cy="4027240"/>
            </a:xfrm>
            <a:prstGeom prst="rect">
              <a:avLst/>
            </a:prstGeom>
          </p:spPr>
        </p:pic>
      </p:grpSp>
      <p:grpSp>
        <p:nvGrpSpPr>
          <p:cNvPr id="20" name="Group 19">
            <a:extLst>
              <a:ext uri="{FF2B5EF4-FFF2-40B4-BE49-F238E27FC236}">
                <a16:creationId xmlns:a16="http://schemas.microsoft.com/office/drawing/2014/main" id="{80FB730A-A513-1065-D782-27E2758EB841}"/>
              </a:ext>
            </a:extLst>
          </p:cNvPr>
          <p:cNvGrpSpPr/>
          <p:nvPr/>
        </p:nvGrpSpPr>
        <p:grpSpPr>
          <a:xfrm>
            <a:off x="820130" y="326288"/>
            <a:ext cx="10816811" cy="6277447"/>
            <a:chOff x="972530" y="428520"/>
            <a:chExt cx="10816811" cy="6277447"/>
          </a:xfrm>
        </p:grpSpPr>
        <p:sp>
          <p:nvSpPr>
            <p:cNvPr id="19" name="Rectangle 18">
              <a:extLst>
                <a:ext uri="{FF2B5EF4-FFF2-40B4-BE49-F238E27FC236}">
                  <a16:creationId xmlns:a16="http://schemas.microsoft.com/office/drawing/2014/main" id="{BDFB4632-0D4B-E7C6-45F0-52381759C027}"/>
                </a:ext>
              </a:extLst>
            </p:cNvPr>
            <p:cNvSpPr/>
            <p:nvPr/>
          </p:nvSpPr>
          <p:spPr>
            <a:xfrm>
              <a:off x="972530" y="428520"/>
              <a:ext cx="10816811" cy="627744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CPI2">
              <a:extLst>
                <a:ext uri="{FF2B5EF4-FFF2-40B4-BE49-F238E27FC236}">
                  <a16:creationId xmlns:a16="http://schemas.microsoft.com/office/drawing/2014/main" id="{AA83AD00-06AC-E3BD-7350-3C1E6A8DBB40}"/>
                </a:ext>
              </a:extLst>
            </p:cNvPr>
            <p:cNvPicPr>
              <a:picLocks noChangeAspect="1"/>
            </p:cNvPicPr>
            <p:nvPr/>
          </p:nvPicPr>
          <p:blipFill>
            <a:blip r:embed="rId5"/>
            <a:stretch>
              <a:fillRect/>
            </a:stretch>
          </p:blipFill>
          <p:spPr>
            <a:xfrm>
              <a:off x="8569916" y="822131"/>
              <a:ext cx="3067025" cy="2736409"/>
            </a:xfrm>
            <a:prstGeom prst="rect">
              <a:avLst/>
            </a:prstGeom>
          </p:spPr>
        </p:pic>
        <p:pic>
          <p:nvPicPr>
            <p:cNvPr id="7" name="CPI1">
              <a:extLst>
                <a:ext uri="{FF2B5EF4-FFF2-40B4-BE49-F238E27FC236}">
                  <a16:creationId xmlns:a16="http://schemas.microsoft.com/office/drawing/2014/main" id="{C2A5161B-D3E0-335E-927B-22B15BDED5C2}"/>
                </a:ext>
              </a:extLst>
            </p:cNvPr>
            <p:cNvPicPr>
              <a:picLocks noChangeAspect="1"/>
            </p:cNvPicPr>
            <p:nvPr/>
          </p:nvPicPr>
          <p:blipFill>
            <a:blip r:embed="rId6"/>
            <a:stretch>
              <a:fillRect/>
            </a:stretch>
          </p:blipFill>
          <p:spPr>
            <a:xfrm>
              <a:off x="1179453" y="2190336"/>
              <a:ext cx="6966581" cy="4005384"/>
            </a:xfrm>
            <a:prstGeom prst="rect">
              <a:avLst/>
            </a:prstGeom>
          </p:spPr>
        </p:pic>
      </p:grpSp>
      <p:grpSp>
        <p:nvGrpSpPr>
          <p:cNvPr id="16" name="Group 15">
            <a:extLst>
              <a:ext uri="{FF2B5EF4-FFF2-40B4-BE49-F238E27FC236}">
                <a16:creationId xmlns:a16="http://schemas.microsoft.com/office/drawing/2014/main" id="{5DDEA5AF-C753-6CC4-9AF1-15F320599CF0}"/>
              </a:ext>
            </a:extLst>
          </p:cNvPr>
          <p:cNvGrpSpPr/>
          <p:nvPr/>
        </p:nvGrpSpPr>
        <p:grpSpPr>
          <a:xfrm>
            <a:off x="820129" y="326288"/>
            <a:ext cx="10816811" cy="6277447"/>
            <a:chOff x="820131" y="301204"/>
            <a:chExt cx="10816811" cy="6277447"/>
          </a:xfrm>
        </p:grpSpPr>
        <p:sp>
          <p:nvSpPr>
            <p:cNvPr id="14" name="Rectangle 13">
              <a:extLst>
                <a:ext uri="{FF2B5EF4-FFF2-40B4-BE49-F238E27FC236}">
                  <a16:creationId xmlns:a16="http://schemas.microsoft.com/office/drawing/2014/main" id="{F1A52D72-C4DB-83D9-CC1C-FB85C4D24962}"/>
                </a:ext>
              </a:extLst>
            </p:cNvPr>
            <p:cNvSpPr/>
            <p:nvPr/>
          </p:nvSpPr>
          <p:spPr>
            <a:xfrm>
              <a:off x="820131" y="301204"/>
              <a:ext cx="10816811" cy="627744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Fuel2">
              <a:extLst>
                <a:ext uri="{FF2B5EF4-FFF2-40B4-BE49-F238E27FC236}">
                  <a16:creationId xmlns:a16="http://schemas.microsoft.com/office/drawing/2014/main" id="{EAF931C7-0CC4-628C-78BF-F8B9610A85B2}"/>
                </a:ext>
              </a:extLst>
            </p:cNvPr>
            <p:cNvPicPr>
              <a:picLocks noChangeAspect="1"/>
            </p:cNvPicPr>
            <p:nvPr/>
          </p:nvPicPr>
          <p:blipFill>
            <a:blip r:embed="rId7"/>
            <a:stretch>
              <a:fillRect/>
            </a:stretch>
          </p:blipFill>
          <p:spPr>
            <a:xfrm>
              <a:off x="8304843" y="839522"/>
              <a:ext cx="3067025" cy="2736409"/>
            </a:xfrm>
            <a:prstGeom prst="rect">
              <a:avLst/>
            </a:prstGeom>
          </p:spPr>
        </p:pic>
        <p:pic>
          <p:nvPicPr>
            <p:cNvPr id="13" name="Fuel1">
              <a:extLst>
                <a:ext uri="{FF2B5EF4-FFF2-40B4-BE49-F238E27FC236}">
                  <a16:creationId xmlns:a16="http://schemas.microsoft.com/office/drawing/2014/main" id="{9BA0CDBC-A499-CCB8-BD6F-600D8BB068CA}"/>
                </a:ext>
              </a:extLst>
            </p:cNvPr>
            <p:cNvPicPr>
              <a:picLocks noChangeAspect="1"/>
            </p:cNvPicPr>
            <p:nvPr/>
          </p:nvPicPr>
          <p:blipFill>
            <a:blip r:embed="rId8"/>
            <a:stretch>
              <a:fillRect/>
            </a:stretch>
          </p:blipFill>
          <p:spPr>
            <a:xfrm>
              <a:off x="1023861" y="2215420"/>
              <a:ext cx="6966581" cy="4005383"/>
            </a:xfrm>
            <a:prstGeom prst="rect">
              <a:avLst/>
            </a:prstGeom>
          </p:spPr>
        </p:pic>
      </p:grpSp>
      <p:grpSp>
        <p:nvGrpSpPr>
          <p:cNvPr id="18" name="Group 17">
            <a:extLst>
              <a:ext uri="{FF2B5EF4-FFF2-40B4-BE49-F238E27FC236}">
                <a16:creationId xmlns:a16="http://schemas.microsoft.com/office/drawing/2014/main" id="{4D8A9915-1EE8-BEF0-3FFB-083E5CDC1EE2}"/>
              </a:ext>
            </a:extLst>
          </p:cNvPr>
          <p:cNvGrpSpPr>
            <a:grpSpLocks noGrp="1" noUngrp="1" noRot="1" noMove="1" noResize="1"/>
          </p:cNvGrpSpPr>
          <p:nvPr/>
        </p:nvGrpSpPr>
        <p:grpSpPr>
          <a:xfrm>
            <a:off x="820129" y="317584"/>
            <a:ext cx="10816811" cy="6277447"/>
            <a:chOff x="820130" y="276120"/>
            <a:chExt cx="10816811" cy="6277447"/>
          </a:xfrm>
        </p:grpSpPr>
        <p:sp>
          <p:nvSpPr>
            <p:cNvPr id="17" name="Rectangle 16">
              <a:extLst>
                <a:ext uri="{FF2B5EF4-FFF2-40B4-BE49-F238E27FC236}">
                  <a16:creationId xmlns:a16="http://schemas.microsoft.com/office/drawing/2014/main" id="{02E38A80-6381-78F8-4884-FA4A359A44BF}"/>
                </a:ext>
              </a:extLst>
            </p:cNvPr>
            <p:cNvSpPr>
              <a:spLocks noGrp="1" noRot="1" noMove="1" noResize="1" noEditPoints="1" noAdjustHandles="1" noChangeArrowheads="1" noChangeShapeType="1"/>
            </p:cNvSpPr>
            <p:nvPr/>
          </p:nvSpPr>
          <p:spPr>
            <a:xfrm>
              <a:off x="820130" y="276120"/>
              <a:ext cx="10816811" cy="6277447"/>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6" name="Tem1">
              <a:extLst>
                <a:ext uri="{FF2B5EF4-FFF2-40B4-BE49-F238E27FC236}">
                  <a16:creationId xmlns:a16="http://schemas.microsoft.com/office/drawing/2014/main" id="{E5DB36CB-0D1E-8646-8AEA-4E7FF48BCB1B}"/>
                </a:ext>
              </a:extLst>
            </p:cNvPr>
            <p:cNvPicPr>
              <a:picLocks noGrp="1" noRot="1" noChangeAspect="1" noMove="1" noResize="1" noEditPoints="1" noAdjustHandles="1" noChangeArrowheads="1" noChangeShapeType="1" noCrop="1"/>
            </p:cNvPicPr>
            <p:nvPr/>
          </p:nvPicPr>
          <p:blipFill>
            <a:blip r:embed="rId9"/>
            <a:stretch>
              <a:fillRect/>
            </a:stretch>
          </p:blipFill>
          <p:spPr>
            <a:xfrm>
              <a:off x="1022462" y="2190336"/>
              <a:ext cx="6966581" cy="4005383"/>
            </a:xfrm>
            <a:prstGeom prst="rect">
              <a:avLst/>
            </a:prstGeom>
          </p:spPr>
        </p:pic>
        <p:pic>
          <p:nvPicPr>
            <p:cNvPr id="78" name="Tem2">
              <a:extLst>
                <a:ext uri="{FF2B5EF4-FFF2-40B4-BE49-F238E27FC236}">
                  <a16:creationId xmlns:a16="http://schemas.microsoft.com/office/drawing/2014/main" id="{549B36E8-D869-1422-4BE1-8D7581DF4653}"/>
                </a:ext>
              </a:extLst>
            </p:cNvPr>
            <p:cNvPicPr>
              <a:picLocks noGrp="1" noRot="1" noChangeAspect="1" noMove="1" noResize="1" noEditPoints="1" noAdjustHandles="1" noChangeArrowheads="1" noChangeShapeType="1" noCrop="1"/>
            </p:cNvPicPr>
            <p:nvPr/>
          </p:nvPicPr>
          <p:blipFill>
            <a:blip r:embed="rId10"/>
            <a:stretch>
              <a:fillRect/>
            </a:stretch>
          </p:blipFill>
          <p:spPr>
            <a:xfrm>
              <a:off x="8304843" y="836293"/>
              <a:ext cx="3067025" cy="2736409"/>
            </a:xfrm>
            <a:prstGeom prst="rect">
              <a:avLst/>
            </a:prstGeom>
          </p:spPr>
        </p:pic>
      </p:grpSp>
      <p:sp>
        <p:nvSpPr>
          <p:cNvPr id="11" name="Title 1">
            <a:extLst>
              <a:ext uri="{FF2B5EF4-FFF2-40B4-BE49-F238E27FC236}">
                <a16:creationId xmlns:a16="http://schemas.microsoft.com/office/drawing/2014/main" id="{B6C65440-B7D9-F968-DD6D-4637D9DD81D5}"/>
              </a:ext>
            </a:extLst>
          </p:cNvPr>
          <p:cNvSpPr txBox="1">
            <a:spLocks/>
          </p:cNvSpPr>
          <p:nvPr/>
        </p:nvSpPr>
        <p:spPr>
          <a:xfrm>
            <a:off x="1019492" y="304433"/>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dirty="0"/>
              <a:t>Bivariate analysis – </a:t>
            </a:r>
            <a:br>
              <a:rPr lang="en-CA" dirty="0"/>
            </a:br>
            <a:r>
              <a:rPr lang="en-CA" b="1" dirty="0"/>
              <a:t>Numeric - numeric Analysis</a:t>
            </a:r>
            <a:endParaRPr lang="en-CA" dirty="0"/>
          </a:p>
        </p:txBody>
      </p:sp>
    </p:spTree>
    <p:extLst>
      <p:ext uri="{BB962C8B-B14F-4D97-AF65-F5344CB8AC3E}">
        <p14:creationId xmlns:p14="http://schemas.microsoft.com/office/powerpoint/2010/main" val="314344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D77B2-E945-41F7-8BB7-C945299A781C}"/>
              </a:ext>
            </a:extLst>
          </p:cNvPr>
          <p:cNvSpPr>
            <a:spLocks noGrp="1"/>
          </p:cNvSpPr>
          <p:nvPr>
            <p:ph type="title"/>
          </p:nvPr>
        </p:nvSpPr>
        <p:spPr>
          <a:xfrm>
            <a:off x="305070" y="-385751"/>
            <a:ext cx="8534400" cy="1507067"/>
          </a:xfrm>
        </p:spPr>
        <p:txBody>
          <a:bodyPr/>
          <a:lstStyle/>
          <a:p>
            <a:r>
              <a:rPr lang="en-CA" dirty="0"/>
              <a:t>Multivariate analysis</a:t>
            </a:r>
          </a:p>
        </p:txBody>
      </p:sp>
      <p:sp>
        <p:nvSpPr>
          <p:cNvPr id="4" name="Rectangle 3">
            <a:extLst>
              <a:ext uri="{FF2B5EF4-FFF2-40B4-BE49-F238E27FC236}">
                <a16:creationId xmlns:a16="http://schemas.microsoft.com/office/drawing/2014/main" id="{41B7677C-75E6-469B-914B-E6374ADC30A5}"/>
              </a:ext>
            </a:extLst>
          </p:cNvPr>
          <p:cNvSpPr/>
          <p:nvPr/>
        </p:nvSpPr>
        <p:spPr>
          <a:xfrm>
            <a:off x="305069" y="729504"/>
            <a:ext cx="9998657" cy="1477328"/>
          </a:xfrm>
          <a:prstGeom prst="rect">
            <a:avLst/>
          </a:prstGeom>
        </p:spPr>
        <p:txBody>
          <a:bodyPr wrap="square">
            <a:spAutoFit/>
          </a:bodyPr>
          <a:lstStyle/>
          <a:p>
            <a:r>
              <a:rPr lang="en-US" b="1" dirty="0">
                <a:solidFill>
                  <a:srgbClr val="000000"/>
                </a:solidFill>
                <a:latin typeface="inherit"/>
              </a:rPr>
              <a:t>Regression Test</a:t>
            </a:r>
          </a:p>
          <a:p>
            <a:r>
              <a:rPr lang="en-US" b="1" dirty="0">
                <a:solidFill>
                  <a:srgbClr val="000000"/>
                </a:solidFill>
                <a:latin typeface="Helvetica Neue"/>
              </a:rPr>
              <a:t>Business Problem:</a:t>
            </a:r>
            <a:br>
              <a:rPr lang="en-US" b="1" dirty="0">
                <a:solidFill>
                  <a:srgbClr val="000000"/>
                </a:solidFill>
                <a:latin typeface="Helvetica Neue"/>
              </a:rPr>
            </a:br>
            <a:r>
              <a:rPr lang="en-US" b="1" dirty="0">
                <a:solidFill>
                  <a:srgbClr val="000000"/>
                </a:solidFill>
                <a:latin typeface="Helvetica Neue"/>
              </a:rPr>
              <a:t>Is there a significant relationship between the store, holiday and the weekly sales?</a:t>
            </a:r>
            <a:br>
              <a:rPr lang="en-US" b="1" dirty="0">
                <a:solidFill>
                  <a:srgbClr val="000000"/>
                </a:solidFill>
                <a:latin typeface="Helvetica Neue"/>
              </a:rPr>
            </a:br>
            <a:br>
              <a:rPr lang="en-US" b="1" dirty="0">
                <a:solidFill>
                  <a:srgbClr val="000000"/>
                </a:solidFill>
                <a:latin typeface="Helvetica Neue"/>
              </a:rPr>
            </a:br>
            <a:r>
              <a:rPr lang="en-US" b="1" dirty="0">
                <a:solidFill>
                  <a:srgbClr val="000000"/>
                </a:solidFill>
                <a:latin typeface="Helvetica Neue"/>
              </a:rPr>
              <a:t>H0: There have no significant relationship between them.</a:t>
            </a:r>
            <a:endParaRPr lang="en-US" b="0" i="0" dirty="0">
              <a:solidFill>
                <a:srgbClr val="000000"/>
              </a:solidFill>
              <a:effectLst/>
              <a:latin typeface="Helvetica Neue"/>
            </a:endParaRPr>
          </a:p>
        </p:txBody>
      </p:sp>
      <p:pic>
        <p:nvPicPr>
          <p:cNvPr id="5" name="Picture 4">
            <a:extLst>
              <a:ext uri="{FF2B5EF4-FFF2-40B4-BE49-F238E27FC236}">
                <a16:creationId xmlns:a16="http://schemas.microsoft.com/office/drawing/2014/main" id="{60EDB97F-8D5C-40B2-85AD-467AC71607AA}"/>
              </a:ext>
            </a:extLst>
          </p:cNvPr>
          <p:cNvPicPr>
            <a:picLocks noChangeAspect="1"/>
          </p:cNvPicPr>
          <p:nvPr/>
        </p:nvPicPr>
        <p:blipFill>
          <a:blip r:embed="rId3"/>
          <a:stretch>
            <a:fillRect/>
          </a:stretch>
        </p:blipFill>
        <p:spPr>
          <a:xfrm>
            <a:off x="429976" y="2236571"/>
            <a:ext cx="7652143" cy="3079908"/>
          </a:xfrm>
          <a:prstGeom prst="rect">
            <a:avLst/>
          </a:prstGeom>
        </p:spPr>
      </p:pic>
      <p:sp>
        <p:nvSpPr>
          <p:cNvPr id="6" name="Rectangle 5">
            <a:extLst>
              <a:ext uri="{FF2B5EF4-FFF2-40B4-BE49-F238E27FC236}">
                <a16:creationId xmlns:a16="http://schemas.microsoft.com/office/drawing/2014/main" id="{9A31C74C-02EF-4362-B261-55BDC6980B37}"/>
              </a:ext>
            </a:extLst>
          </p:cNvPr>
          <p:cNvSpPr/>
          <p:nvPr/>
        </p:nvSpPr>
        <p:spPr>
          <a:xfrm>
            <a:off x="305068" y="5440003"/>
            <a:ext cx="11886931" cy="1200329"/>
          </a:xfrm>
          <a:prstGeom prst="rect">
            <a:avLst/>
          </a:prstGeom>
        </p:spPr>
        <p:txBody>
          <a:bodyPr wrap="square">
            <a:spAutoFit/>
          </a:bodyPr>
          <a:lstStyle/>
          <a:p>
            <a:r>
              <a:rPr lang="en-US" b="1" dirty="0">
                <a:solidFill>
                  <a:srgbClr val="000000"/>
                </a:solidFill>
                <a:latin typeface="Helvetica Neue"/>
              </a:rPr>
              <a:t>Since p-value is less than 0.05, we can reject the null hypothesis and conclude that there have a significant relationship between them.</a:t>
            </a:r>
            <a:br>
              <a:rPr lang="en-US" b="1" dirty="0">
                <a:solidFill>
                  <a:srgbClr val="000000"/>
                </a:solidFill>
                <a:latin typeface="Helvetica Neue"/>
              </a:rPr>
            </a:br>
            <a:br>
              <a:rPr lang="en-US" b="1" dirty="0">
                <a:solidFill>
                  <a:srgbClr val="000000"/>
                </a:solidFill>
                <a:latin typeface="Helvetica Neue"/>
              </a:rPr>
            </a:br>
            <a:r>
              <a:rPr lang="en-US" b="1" dirty="0">
                <a:solidFill>
                  <a:srgbClr val="000000"/>
                </a:solidFill>
                <a:latin typeface="Helvetica Neue"/>
              </a:rPr>
              <a:t>The weekly sales of each store will differ depending on whether the week contains holidays.</a:t>
            </a:r>
            <a:endParaRPr lang="en-CA" dirty="0"/>
          </a:p>
        </p:txBody>
      </p:sp>
    </p:spTree>
    <p:extLst>
      <p:ext uri="{BB962C8B-B14F-4D97-AF65-F5344CB8AC3E}">
        <p14:creationId xmlns:p14="http://schemas.microsoft.com/office/powerpoint/2010/main" val="2821169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7E2B-9330-474B-90AD-2FBC7648B1EB}"/>
              </a:ext>
            </a:extLst>
          </p:cNvPr>
          <p:cNvSpPr>
            <a:spLocks noGrp="1"/>
          </p:cNvSpPr>
          <p:nvPr>
            <p:ph type="title"/>
          </p:nvPr>
        </p:nvSpPr>
        <p:spPr>
          <a:xfrm>
            <a:off x="160104" y="-374600"/>
            <a:ext cx="8534400" cy="1507067"/>
          </a:xfrm>
        </p:spPr>
        <p:txBody>
          <a:bodyPr/>
          <a:lstStyle/>
          <a:p>
            <a:r>
              <a:rPr lang="en-CA" dirty="0"/>
              <a:t>Feature Selection / Engineering</a:t>
            </a:r>
          </a:p>
        </p:txBody>
      </p:sp>
      <p:grpSp>
        <p:nvGrpSpPr>
          <p:cNvPr id="14" name="Group 13">
            <a:extLst>
              <a:ext uri="{FF2B5EF4-FFF2-40B4-BE49-F238E27FC236}">
                <a16:creationId xmlns:a16="http://schemas.microsoft.com/office/drawing/2014/main" id="{586607CD-7131-4BE6-B77C-3160224513F0}"/>
              </a:ext>
            </a:extLst>
          </p:cNvPr>
          <p:cNvGrpSpPr/>
          <p:nvPr/>
        </p:nvGrpSpPr>
        <p:grpSpPr>
          <a:xfrm>
            <a:off x="1409041" y="1304343"/>
            <a:ext cx="4218772" cy="4448313"/>
            <a:chOff x="160104" y="1290561"/>
            <a:chExt cx="4218772" cy="4448313"/>
          </a:xfrm>
        </p:grpSpPr>
        <p:pic>
          <p:nvPicPr>
            <p:cNvPr id="4" name="Picture 3">
              <a:extLst>
                <a:ext uri="{FF2B5EF4-FFF2-40B4-BE49-F238E27FC236}">
                  <a16:creationId xmlns:a16="http://schemas.microsoft.com/office/drawing/2014/main" id="{47E921D1-020D-4589-BEA5-8EE4A6E01A3B}"/>
                </a:ext>
              </a:extLst>
            </p:cNvPr>
            <p:cNvPicPr>
              <a:picLocks noChangeAspect="1"/>
            </p:cNvPicPr>
            <p:nvPr/>
          </p:nvPicPr>
          <p:blipFill>
            <a:blip r:embed="rId3"/>
            <a:stretch>
              <a:fillRect/>
            </a:stretch>
          </p:blipFill>
          <p:spPr>
            <a:xfrm>
              <a:off x="270215" y="1698921"/>
              <a:ext cx="1816193" cy="438173"/>
            </a:xfrm>
            <a:prstGeom prst="rect">
              <a:avLst/>
            </a:prstGeom>
          </p:spPr>
        </p:pic>
        <p:sp>
          <p:nvSpPr>
            <p:cNvPr id="5" name="Rectangle 4">
              <a:extLst>
                <a:ext uri="{FF2B5EF4-FFF2-40B4-BE49-F238E27FC236}">
                  <a16:creationId xmlns:a16="http://schemas.microsoft.com/office/drawing/2014/main" id="{3F94753B-8BDB-4498-91C5-C224B687FD92}"/>
                </a:ext>
              </a:extLst>
            </p:cNvPr>
            <p:cNvSpPr/>
            <p:nvPr/>
          </p:nvSpPr>
          <p:spPr>
            <a:xfrm>
              <a:off x="160104" y="1290561"/>
              <a:ext cx="2582758" cy="369332"/>
            </a:xfrm>
            <a:prstGeom prst="rect">
              <a:avLst/>
            </a:prstGeom>
          </p:spPr>
          <p:txBody>
            <a:bodyPr wrap="none">
              <a:spAutoFit/>
            </a:bodyPr>
            <a:lstStyle/>
            <a:p>
              <a:r>
                <a:rPr lang="en-CA" b="1" dirty="0">
                  <a:solidFill>
                    <a:srgbClr val="000000"/>
                  </a:solidFill>
                  <a:latin typeface="Helvetica Neue"/>
                </a:rPr>
                <a:t>Handling Outlier: LOF</a:t>
              </a:r>
              <a:endParaRPr lang="en-CA" b="1" i="0" dirty="0">
                <a:solidFill>
                  <a:srgbClr val="000000"/>
                </a:solidFill>
                <a:effectLst/>
                <a:latin typeface="Helvetica Neue"/>
              </a:endParaRPr>
            </a:p>
          </p:txBody>
        </p:sp>
        <p:sp>
          <p:nvSpPr>
            <p:cNvPr id="6" name="Rectangle 5">
              <a:extLst>
                <a:ext uri="{FF2B5EF4-FFF2-40B4-BE49-F238E27FC236}">
                  <a16:creationId xmlns:a16="http://schemas.microsoft.com/office/drawing/2014/main" id="{F3065D9A-E8DC-4370-9F17-E0F9F0515883}"/>
                </a:ext>
              </a:extLst>
            </p:cNvPr>
            <p:cNvSpPr/>
            <p:nvPr/>
          </p:nvSpPr>
          <p:spPr>
            <a:xfrm>
              <a:off x="175885" y="2241368"/>
              <a:ext cx="1351652" cy="369332"/>
            </a:xfrm>
            <a:prstGeom prst="rect">
              <a:avLst/>
            </a:prstGeom>
          </p:spPr>
          <p:txBody>
            <a:bodyPr wrap="none">
              <a:spAutoFit/>
            </a:bodyPr>
            <a:lstStyle/>
            <a:p>
              <a:r>
                <a:rPr lang="en-CA" b="1" dirty="0">
                  <a:solidFill>
                    <a:srgbClr val="000000"/>
                  </a:solidFill>
                  <a:latin typeface="Helvetica Neue"/>
                </a:rPr>
                <a:t>Scale Data</a:t>
              </a:r>
              <a:endParaRPr lang="en-CA" b="1" i="0" dirty="0">
                <a:solidFill>
                  <a:srgbClr val="000000"/>
                </a:solidFill>
                <a:effectLst/>
                <a:latin typeface="Helvetica Neue"/>
              </a:endParaRPr>
            </a:p>
          </p:txBody>
        </p:sp>
        <p:pic>
          <p:nvPicPr>
            <p:cNvPr id="7" name="Picture 6">
              <a:extLst>
                <a:ext uri="{FF2B5EF4-FFF2-40B4-BE49-F238E27FC236}">
                  <a16:creationId xmlns:a16="http://schemas.microsoft.com/office/drawing/2014/main" id="{D967E7AC-B7ED-48AB-8AE2-E6E61BAC939F}"/>
                </a:ext>
              </a:extLst>
            </p:cNvPr>
            <p:cNvPicPr>
              <a:picLocks noChangeAspect="1"/>
            </p:cNvPicPr>
            <p:nvPr/>
          </p:nvPicPr>
          <p:blipFill>
            <a:blip r:embed="rId4"/>
            <a:stretch>
              <a:fillRect/>
            </a:stretch>
          </p:blipFill>
          <p:spPr>
            <a:xfrm>
              <a:off x="255346" y="2661389"/>
              <a:ext cx="1778091" cy="419122"/>
            </a:xfrm>
            <a:prstGeom prst="rect">
              <a:avLst/>
            </a:prstGeom>
          </p:spPr>
        </p:pic>
        <p:pic>
          <p:nvPicPr>
            <p:cNvPr id="8" name="Picture 7">
              <a:extLst>
                <a:ext uri="{FF2B5EF4-FFF2-40B4-BE49-F238E27FC236}">
                  <a16:creationId xmlns:a16="http://schemas.microsoft.com/office/drawing/2014/main" id="{9D75A89C-14B8-45A3-985C-6D8E07B2DE61}"/>
                </a:ext>
              </a:extLst>
            </p:cNvPr>
            <p:cNvPicPr>
              <a:picLocks noChangeAspect="1"/>
            </p:cNvPicPr>
            <p:nvPr/>
          </p:nvPicPr>
          <p:blipFill>
            <a:blip r:embed="rId5"/>
            <a:stretch>
              <a:fillRect/>
            </a:stretch>
          </p:blipFill>
          <p:spPr>
            <a:xfrm>
              <a:off x="255346" y="3158727"/>
              <a:ext cx="2876698" cy="1562180"/>
            </a:xfrm>
            <a:prstGeom prst="rect">
              <a:avLst/>
            </a:prstGeom>
          </p:spPr>
        </p:pic>
        <p:pic>
          <p:nvPicPr>
            <p:cNvPr id="9" name="Picture 8">
              <a:extLst>
                <a:ext uri="{FF2B5EF4-FFF2-40B4-BE49-F238E27FC236}">
                  <a16:creationId xmlns:a16="http://schemas.microsoft.com/office/drawing/2014/main" id="{0CB22687-27D8-467A-88E2-1D50A419D167}"/>
                </a:ext>
              </a:extLst>
            </p:cNvPr>
            <p:cNvPicPr>
              <a:picLocks noChangeAspect="1"/>
            </p:cNvPicPr>
            <p:nvPr/>
          </p:nvPicPr>
          <p:blipFill>
            <a:blip r:embed="rId6"/>
            <a:stretch>
              <a:fillRect/>
            </a:stretch>
          </p:blipFill>
          <p:spPr>
            <a:xfrm>
              <a:off x="270215" y="5160994"/>
              <a:ext cx="4108661" cy="577880"/>
            </a:xfrm>
            <a:prstGeom prst="rect">
              <a:avLst/>
            </a:prstGeom>
          </p:spPr>
        </p:pic>
        <p:sp>
          <p:nvSpPr>
            <p:cNvPr id="10" name="Rectangle 9">
              <a:extLst>
                <a:ext uri="{FF2B5EF4-FFF2-40B4-BE49-F238E27FC236}">
                  <a16:creationId xmlns:a16="http://schemas.microsoft.com/office/drawing/2014/main" id="{5119ECEE-D39E-4C9C-B31F-78C3B4FB3062}"/>
                </a:ext>
              </a:extLst>
            </p:cNvPr>
            <p:cNvSpPr/>
            <p:nvPr/>
          </p:nvSpPr>
          <p:spPr>
            <a:xfrm>
              <a:off x="175885" y="4748103"/>
              <a:ext cx="3159839" cy="369332"/>
            </a:xfrm>
            <a:prstGeom prst="rect">
              <a:avLst/>
            </a:prstGeom>
          </p:spPr>
          <p:txBody>
            <a:bodyPr wrap="none">
              <a:spAutoFit/>
            </a:bodyPr>
            <a:lstStyle/>
            <a:p>
              <a:r>
                <a:rPr lang="en-CA" b="1" dirty="0">
                  <a:solidFill>
                    <a:srgbClr val="000000"/>
                  </a:solidFill>
                  <a:latin typeface="Helvetica Neue"/>
                </a:rPr>
                <a:t>Remove Collinear Features</a:t>
              </a:r>
              <a:endParaRPr lang="en-CA" b="1" i="0" dirty="0">
                <a:solidFill>
                  <a:srgbClr val="000000"/>
                </a:solidFill>
                <a:effectLst/>
                <a:latin typeface="Helvetica Neue"/>
              </a:endParaRPr>
            </a:p>
          </p:txBody>
        </p:sp>
      </p:grpSp>
      <p:grpSp>
        <p:nvGrpSpPr>
          <p:cNvPr id="18" name="Group 17">
            <a:extLst>
              <a:ext uri="{FF2B5EF4-FFF2-40B4-BE49-F238E27FC236}">
                <a16:creationId xmlns:a16="http://schemas.microsoft.com/office/drawing/2014/main" id="{6E3264BB-2D25-45E1-A389-F020A74B5EE4}"/>
              </a:ext>
            </a:extLst>
          </p:cNvPr>
          <p:cNvGrpSpPr/>
          <p:nvPr/>
        </p:nvGrpSpPr>
        <p:grpSpPr>
          <a:xfrm>
            <a:off x="380326" y="996404"/>
            <a:ext cx="11651570" cy="5485977"/>
            <a:chOff x="270215" y="921799"/>
            <a:chExt cx="11651570" cy="5485977"/>
          </a:xfrm>
        </p:grpSpPr>
        <p:sp>
          <p:nvSpPr>
            <p:cNvPr id="11" name="Rectangle 10">
              <a:extLst>
                <a:ext uri="{FF2B5EF4-FFF2-40B4-BE49-F238E27FC236}">
                  <a16:creationId xmlns:a16="http://schemas.microsoft.com/office/drawing/2014/main" id="{F9A34998-5F77-4DE3-A8B7-0309ED2137FB}"/>
                </a:ext>
              </a:extLst>
            </p:cNvPr>
            <p:cNvSpPr/>
            <p:nvPr/>
          </p:nvSpPr>
          <p:spPr>
            <a:xfrm>
              <a:off x="7558894" y="1119677"/>
              <a:ext cx="1980029" cy="369332"/>
            </a:xfrm>
            <a:prstGeom prst="rect">
              <a:avLst/>
            </a:prstGeom>
          </p:spPr>
          <p:txBody>
            <a:bodyPr wrap="none">
              <a:spAutoFit/>
            </a:bodyPr>
            <a:lstStyle/>
            <a:p>
              <a:r>
                <a:rPr lang="en-CA" b="1" dirty="0">
                  <a:solidFill>
                    <a:srgbClr val="000000"/>
                  </a:solidFill>
                  <a:latin typeface="Helvetica Neue"/>
                </a:rPr>
                <a:t>Check VIF score</a:t>
              </a:r>
              <a:endParaRPr lang="en-CA" b="1" i="0" dirty="0">
                <a:solidFill>
                  <a:srgbClr val="000000"/>
                </a:solidFill>
                <a:effectLst/>
                <a:latin typeface="Helvetica Neue"/>
              </a:endParaRPr>
            </a:p>
          </p:txBody>
        </p:sp>
        <p:pic>
          <p:nvPicPr>
            <p:cNvPr id="12" name="Picture 11">
              <a:extLst>
                <a:ext uri="{FF2B5EF4-FFF2-40B4-BE49-F238E27FC236}">
                  <a16:creationId xmlns:a16="http://schemas.microsoft.com/office/drawing/2014/main" id="{904D8860-F55E-471A-B74A-307370C359BF}"/>
                </a:ext>
              </a:extLst>
            </p:cNvPr>
            <p:cNvPicPr>
              <a:picLocks noChangeAspect="1"/>
            </p:cNvPicPr>
            <p:nvPr/>
          </p:nvPicPr>
          <p:blipFill>
            <a:blip r:embed="rId7"/>
            <a:stretch>
              <a:fillRect/>
            </a:stretch>
          </p:blipFill>
          <p:spPr>
            <a:xfrm>
              <a:off x="6774351" y="1568176"/>
              <a:ext cx="5147434" cy="4081125"/>
            </a:xfrm>
            <a:prstGeom prst="rect">
              <a:avLst/>
            </a:prstGeom>
          </p:spPr>
        </p:pic>
        <p:grpSp>
          <p:nvGrpSpPr>
            <p:cNvPr id="17" name="Group 16" hidden="1">
              <a:extLst>
                <a:ext uri="{FF2B5EF4-FFF2-40B4-BE49-F238E27FC236}">
                  <a16:creationId xmlns:a16="http://schemas.microsoft.com/office/drawing/2014/main" id="{C6167A9E-AB29-4D3F-93EE-456536F9AF3D}"/>
                </a:ext>
              </a:extLst>
            </p:cNvPr>
            <p:cNvGrpSpPr/>
            <p:nvPr/>
          </p:nvGrpSpPr>
          <p:grpSpPr>
            <a:xfrm>
              <a:off x="270215" y="921799"/>
              <a:ext cx="6504136" cy="5485977"/>
              <a:chOff x="-393410" y="226148"/>
              <a:chExt cx="8674546" cy="7768433"/>
            </a:xfrm>
          </p:grpSpPr>
          <p:pic>
            <p:nvPicPr>
              <p:cNvPr id="15" name="Picture 14">
                <a:extLst>
                  <a:ext uri="{FF2B5EF4-FFF2-40B4-BE49-F238E27FC236}">
                    <a16:creationId xmlns:a16="http://schemas.microsoft.com/office/drawing/2014/main" id="{544B82DE-2853-4DCB-A3A7-73029EBDA4CE}"/>
                  </a:ext>
                </a:extLst>
              </p:cNvPr>
              <p:cNvPicPr>
                <a:picLocks noChangeAspect="1"/>
              </p:cNvPicPr>
              <p:nvPr/>
            </p:nvPicPr>
            <p:blipFill>
              <a:blip r:embed="rId8"/>
              <a:stretch>
                <a:fillRect/>
              </a:stretch>
            </p:blipFill>
            <p:spPr>
              <a:xfrm>
                <a:off x="160104" y="226148"/>
                <a:ext cx="8071265" cy="4197566"/>
              </a:xfrm>
              <a:prstGeom prst="rect">
                <a:avLst/>
              </a:prstGeom>
            </p:spPr>
          </p:pic>
          <p:pic>
            <p:nvPicPr>
              <p:cNvPr id="16" name="Picture 15">
                <a:extLst>
                  <a:ext uri="{FF2B5EF4-FFF2-40B4-BE49-F238E27FC236}">
                    <a16:creationId xmlns:a16="http://schemas.microsoft.com/office/drawing/2014/main" id="{DBBC2C1D-C238-4352-9CE8-7E79CCA80BF8}"/>
                  </a:ext>
                </a:extLst>
              </p:cNvPr>
              <p:cNvPicPr>
                <a:picLocks noChangeAspect="1"/>
              </p:cNvPicPr>
              <p:nvPr/>
            </p:nvPicPr>
            <p:blipFill>
              <a:blip r:embed="rId9"/>
              <a:stretch>
                <a:fillRect/>
              </a:stretch>
            </p:blipFill>
            <p:spPr>
              <a:xfrm>
                <a:off x="-393410" y="4400296"/>
                <a:ext cx="8674546" cy="3594285"/>
              </a:xfrm>
              <a:prstGeom prst="rect">
                <a:avLst/>
              </a:prstGeom>
            </p:spPr>
          </p:pic>
        </p:grpSp>
      </p:grpSp>
    </p:spTree>
    <p:extLst>
      <p:ext uri="{BB962C8B-B14F-4D97-AF65-F5344CB8AC3E}">
        <p14:creationId xmlns:p14="http://schemas.microsoft.com/office/powerpoint/2010/main" val="146356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8F473-7C6B-410C-B210-784888727B96}"/>
              </a:ext>
            </a:extLst>
          </p:cNvPr>
          <p:cNvSpPr>
            <a:spLocks noGrp="1"/>
          </p:cNvSpPr>
          <p:nvPr>
            <p:ph type="title"/>
          </p:nvPr>
        </p:nvSpPr>
        <p:spPr>
          <a:xfrm>
            <a:off x="104348" y="0"/>
            <a:ext cx="10556217" cy="1507067"/>
          </a:xfrm>
        </p:spPr>
        <p:txBody>
          <a:bodyPr>
            <a:normAutofit fontScale="90000"/>
          </a:bodyPr>
          <a:lstStyle/>
          <a:p>
            <a:r>
              <a:rPr lang="en-CA" b="1" dirty="0"/>
              <a:t>Model Selection</a:t>
            </a:r>
            <a:br>
              <a:rPr lang="en-CA" b="1" dirty="0"/>
            </a:br>
            <a:r>
              <a:rPr lang="en-US" b="1" dirty="0"/>
              <a:t>Testing Multiple Linear Regression Assumptions</a:t>
            </a:r>
            <a:br>
              <a:rPr lang="en-US" b="1" dirty="0"/>
            </a:br>
            <a:endParaRPr lang="en-CA" dirty="0"/>
          </a:p>
        </p:txBody>
      </p:sp>
      <p:grpSp>
        <p:nvGrpSpPr>
          <p:cNvPr id="10" name="Group 9">
            <a:extLst>
              <a:ext uri="{FF2B5EF4-FFF2-40B4-BE49-F238E27FC236}">
                <a16:creationId xmlns:a16="http://schemas.microsoft.com/office/drawing/2014/main" id="{19CD149D-38F9-4916-B29B-1EBED3B067B3}"/>
              </a:ext>
            </a:extLst>
          </p:cNvPr>
          <p:cNvGrpSpPr/>
          <p:nvPr/>
        </p:nvGrpSpPr>
        <p:grpSpPr>
          <a:xfrm>
            <a:off x="104348" y="1137735"/>
            <a:ext cx="8125252" cy="4767196"/>
            <a:chOff x="104348" y="1137735"/>
            <a:chExt cx="8125252" cy="4767196"/>
          </a:xfrm>
        </p:grpSpPr>
        <p:sp>
          <p:nvSpPr>
            <p:cNvPr id="4" name="Rectangle 3">
              <a:extLst>
                <a:ext uri="{FF2B5EF4-FFF2-40B4-BE49-F238E27FC236}">
                  <a16:creationId xmlns:a16="http://schemas.microsoft.com/office/drawing/2014/main" id="{8C06EE7C-093E-4552-9F24-10E286141A27}"/>
                </a:ext>
              </a:extLst>
            </p:cNvPr>
            <p:cNvSpPr/>
            <p:nvPr/>
          </p:nvSpPr>
          <p:spPr>
            <a:xfrm>
              <a:off x="104348" y="1137735"/>
              <a:ext cx="2535694" cy="369332"/>
            </a:xfrm>
            <a:prstGeom prst="rect">
              <a:avLst/>
            </a:prstGeom>
          </p:spPr>
          <p:txBody>
            <a:bodyPr wrap="none">
              <a:spAutoFit/>
            </a:bodyPr>
            <a:lstStyle/>
            <a:p>
              <a:r>
                <a:rPr lang="en-CA" b="1" dirty="0">
                  <a:solidFill>
                    <a:srgbClr val="000000"/>
                  </a:solidFill>
                  <a:latin typeface="Helvetica Neue"/>
                </a:rPr>
                <a:t>Linearity Assumption</a:t>
              </a:r>
              <a:endParaRPr lang="en-CA" b="1" i="0" dirty="0">
                <a:solidFill>
                  <a:srgbClr val="000000"/>
                </a:solidFill>
                <a:effectLst/>
                <a:latin typeface="Helvetica Neue"/>
              </a:endParaRPr>
            </a:p>
          </p:txBody>
        </p:sp>
        <p:pic>
          <p:nvPicPr>
            <p:cNvPr id="5" name="Picture 4">
              <a:extLst>
                <a:ext uri="{FF2B5EF4-FFF2-40B4-BE49-F238E27FC236}">
                  <a16:creationId xmlns:a16="http://schemas.microsoft.com/office/drawing/2014/main" id="{52361232-C824-4154-B223-CDE6185373C0}"/>
                </a:ext>
              </a:extLst>
            </p:cNvPr>
            <p:cNvPicPr>
              <a:picLocks noChangeAspect="1"/>
            </p:cNvPicPr>
            <p:nvPr/>
          </p:nvPicPr>
          <p:blipFill>
            <a:blip r:embed="rId3"/>
            <a:stretch>
              <a:fillRect/>
            </a:stretch>
          </p:blipFill>
          <p:spPr>
            <a:xfrm>
              <a:off x="217799" y="1507067"/>
              <a:ext cx="7474334" cy="3657788"/>
            </a:xfrm>
            <a:prstGeom prst="rect">
              <a:avLst/>
            </a:prstGeom>
          </p:spPr>
        </p:pic>
        <p:sp>
          <p:nvSpPr>
            <p:cNvPr id="6" name="Rectangle 5">
              <a:extLst>
                <a:ext uri="{FF2B5EF4-FFF2-40B4-BE49-F238E27FC236}">
                  <a16:creationId xmlns:a16="http://schemas.microsoft.com/office/drawing/2014/main" id="{152B8316-CB9D-4808-9314-EC262BAD251C}"/>
                </a:ext>
              </a:extLst>
            </p:cNvPr>
            <p:cNvSpPr/>
            <p:nvPr/>
          </p:nvSpPr>
          <p:spPr>
            <a:xfrm>
              <a:off x="217798" y="5258600"/>
              <a:ext cx="8011802" cy="646331"/>
            </a:xfrm>
            <a:prstGeom prst="rect">
              <a:avLst/>
            </a:prstGeom>
          </p:spPr>
          <p:txBody>
            <a:bodyPr wrap="square">
              <a:spAutoFit/>
            </a:bodyPr>
            <a:lstStyle/>
            <a:p>
              <a:r>
                <a:rPr lang="en-US" b="1" dirty="0">
                  <a:solidFill>
                    <a:srgbClr val="000000"/>
                  </a:solidFill>
                  <a:latin typeface="Helvetica Neue"/>
                </a:rPr>
                <a:t>There is a linear relationship, the linearity assumption has been met.</a:t>
              </a:r>
              <a:endParaRPr lang="en-US" dirty="0">
                <a:solidFill>
                  <a:srgbClr val="000000"/>
                </a:solidFill>
                <a:latin typeface="Helvetica Neue"/>
              </a:endParaRPr>
            </a:p>
            <a:p>
              <a:r>
                <a:rPr lang="en-US" b="1" dirty="0">
                  <a:solidFill>
                    <a:srgbClr val="000000"/>
                  </a:solidFill>
                  <a:latin typeface="inherit"/>
                </a:rPr>
                <a:t>No Multicollinearity among Predictors</a:t>
              </a:r>
              <a:endParaRPr lang="en-US" b="1" i="0" dirty="0">
                <a:solidFill>
                  <a:srgbClr val="000000"/>
                </a:solidFill>
                <a:effectLst/>
                <a:latin typeface="inherit"/>
              </a:endParaRPr>
            </a:p>
          </p:txBody>
        </p:sp>
      </p:grpSp>
      <p:grpSp>
        <p:nvGrpSpPr>
          <p:cNvPr id="12" name="Group 11">
            <a:extLst>
              <a:ext uri="{FF2B5EF4-FFF2-40B4-BE49-F238E27FC236}">
                <a16:creationId xmlns:a16="http://schemas.microsoft.com/office/drawing/2014/main" id="{52E61290-6E4A-42B7-874D-47A9B801BCD0}"/>
              </a:ext>
            </a:extLst>
          </p:cNvPr>
          <p:cNvGrpSpPr/>
          <p:nvPr/>
        </p:nvGrpSpPr>
        <p:grpSpPr>
          <a:xfrm>
            <a:off x="52173" y="1165613"/>
            <a:ext cx="12087653" cy="5520216"/>
            <a:chOff x="104347" y="1025550"/>
            <a:chExt cx="12087653" cy="5520216"/>
          </a:xfrm>
        </p:grpSpPr>
        <p:grpSp>
          <p:nvGrpSpPr>
            <p:cNvPr id="9" name="Group 8">
              <a:extLst>
                <a:ext uri="{FF2B5EF4-FFF2-40B4-BE49-F238E27FC236}">
                  <a16:creationId xmlns:a16="http://schemas.microsoft.com/office/drawing/2014/main" id="{AD440640-28A8-4C91-9298-B31048E44B1E}"/>
                </a:ext>
              </a:extLst>
            </p:cNvPr>
            <p:cNvGrpSpPr/>
            <p:nvPr/>
          </p:nvGrpSpPr>
          <p:grpSpPr>
            <a:xfrm>
              <a:off x="104347" y="1051489"/>
              <a:ext cx="7712657" cy="5494277"/>
              <a:chOff x="2039454" y="41118"/>
              <a:chExt cx="8617393" cy="7728037"/>
            </a:xfrm>
          </p:grpSpPr>
          <p:pic>
            <p:nvPicPr>
              <p:cNvPr id="7" name="Picture 6">
                <a:extLst>
                  <a:ext uri="{FF2B5EF4-FFF2-40B4-BE49-F238E27FC236}">
                    <a16:creationId xmlns:a16="http://schemas.microsoft.com/office/drawing/2014/main" id="{CAAEA93E-7A3F-4557-94AB-2DC4C7D917D9}"/>
                  </a:ext>
                </a:extLst>
              </p:cNvPr>
              <p:cNvPicPr>
                <a:picLocks noChangeAspect="1"/>
              </p:cNvPicPr>
              <p:nvPr/>
            </p:nvPicPr>
            <p:blipFill>
              <a:blip r:embed="rId4"/>
              <a:stretch>
                <a:fillRect/>
              </a:stretch>
            </p:blipFill>
            <p:spPr>
              <a:xfrm>
                <a:off x="2132076" y="41118"/>
                <a:ext cx="8439584" cy="4134062"/>
              </a:xfrm>
              <a:prstGeom prst="rect">
                <a:avLst/>
              </a:prstGeom>
            </p:spPr>
          </p:pic>
          <p:pic>
            <p:nvPicPr>
              <p:cNvPr id="8" name="Picture 7">
                <a:extLst>
                  <a:ext uri="{FF2B5EF4-FFF2-40B4-BE49-F238E27FC236}">
                    <a16:creationId xmlns:a16="http://schemas.microsoft.com/office/drawing/2014/main" id="{3D1B5308-0C07-44DE-8DC4-BA57FE06625C}"/>
                  </a:ext>
                </a:extLst>
              </p:cNvPr>
              <p:cNvPicPr>
                <a:picLocks noChangeAspect="1"/>
              </p:cNvPicPr>
              <p:nvPr/>
            </p:nvPicPr>
            <p:blipFill>
              <a:blip r:embed="rId5"/>
              <a:stretch>
                <a:fillRect/>
              </a:stretch>
            </p:blipFill>
            <p:spPr>
              <a:xfrm>
                <a:off x="2039454" y="4174870"/>
                <a:ext cx="8617393" cy="3594285"/>
              </a:xfrm>
              <a:prstGeom prst="rect">
                <a:avLst/>
              </a:prstGeom>
            </p:spPr>
          </p:pic>
        </p:grpSp>
        <p:pic>
          <p:nvPicPr>
            <p:cNvPr id="11" name="Picture 10">
              <a:extLst>
                <a:ext uri="{FF2B5EF4-FFF2-40B4-BE49-F238E27FC236}">
                  <a16:creationId xmlns:a16="http://schemas.microsoft.com/office/drawing/2014/main" id="{299E19EE-9BE0-42A2-9363-DADF05740C39}"/>
                </a:ext>
              </a:extLst>
            </p:cNvPr>
            <p:cNvPicPr>
              <a:picLocks noChangeAspect="1"/>
            </p:cNvPicPr>
            <p:nvPr/>
          </p:nvPicPr>
          <p:blipFill>
            <a:blip r:embed="rId6"/>
            <a:stretch>
              <a:fillRect/>
            </a:stretch>
          </p:blipFill>
          <p:spPr>
            <a:xfrm>
              <a:off x="7740761" y="1025550"/>
              <a:ext cx="4451239" cy="3096800"/>
            </a:xfrm>
            <a:prstGeom prst="rect">
              <a:avLst/>
            </a:prstGeom>
          </p:spPr>
        </p:pic>
      </p:grpSp>
      <p:grpSp>
        <p:nvGrpSpPr>
          <p:cNvPr id="17" name="Group 16">
            <a:extLst>
              <a:ext uri="{FF2B5EF4-FFF2-40B4-BE49-F238E27FC236}">
                <a16:creationId xmlns:a16="http://schemas.microsoft.com/office/drawing/2014/main" id="{FB745272-8C3F-447F-9E19-BC3A2665365A}"/>
              </a:ext>
            </a:extLst>
          </p:cNvPr>
          <p:cNvGrpSpPr/>
          <p:nvPr/>
        </p:nvGrpSpPr>
        <p:grpSpPr>
          <a:xfrm>
            <a:off x="0" y="1137734"/>
            <a:ext cx="12087652" cy="5720265"/>
            <a:chOff x="0" y="1137734"/>
            <a:chExt cx="12087652" cy="5720265"/>
          </a:xfrm>
        </p:grpSpPr>
        <p:grpSp>
          <p:nvGrpSpPr>
            <p:cNvPr id="15" name="Group 14">
              <a:extLst>
                <a:ext uri="{FF2B5EF4-FFF2-40B4-BE49-F238E27FC236}">
                  <a16:creationId xmlns:a16="http://schemas.microsoft.com/office/drawing/2014/main" id="{CFE74CE8-06EA-49AF-834E-3FCCA0E5BCEC}"/>
                </a:ext>
              </a:extLst>
            </p:cNvPr>
            <p:cNvGrpSpPr/>
            <p:nvPr/>
          </p:nvGrpSpPr>
          <p:grpSpPr>
            <a:xfrm>
              <a:off x="0" y="1137734"/>
              <a:ext cx="12087652" cy="5720265"/>
              <a:chOff x="1234825" y="1403246"/>
              <a:chExt cx="9735205" cy="6116704"/>
            </a:xfrm>
          </p:grpSpPr>
          <p:pic>
            <p:nvPicPr>
              <p:cNvPr id="13" name="Picture 12">
                <a:extLst>
                  <a:ext uri="{FF2B5EF4-FFF2-40B4-BE49-F238E27FC236}">
                    <a16:creationId xmlns:a16="http://schemas.microsoft.com/office/drawing/2014/main" id="{5A3B9578-6443-4C21-9E79-6EF405A6CDB5}"/>
                  </a:ext>
                </a:extLst>
              </p:cNvPr>
              <p:cNvPicPr>
                <a:picLocks noChangeAspect="1"/>
              </p:cNvPicPr>
              <p:nvPr/>
            </p:nvPicPr>
            <p:blipFill>
              <a:blip r:embed="rId7"/>
              <a:stretch>
                <a:fillRect/>
              </a:stretch>
            </p:blipFill>
            <p:spPr>
              <a:xfrm>
                <a:off x="1234825" y="1403246"/>
                <a:ext cx="9722350" cy="4051508"/>
              </a:xfrm>
              <a:prstGeom prst="rect">
                <a:avLst/>
              </a:prstGeom>
            </p:spPr>
          </p:pic>
          <p:pic>
            <p:nvPicPr>
              <p:cNvPr id="14" name="Picture 13">
                <a:extLst>
                  <a:ext uri="{FF2B5EF4-FFF2-40B4-BE49-F238E27FC236}">
                    <a16:creationId xmlns:a16="http://schemas.microsoft.com/office/drawing/2014/main" id="{E1F93501-FE8E-42A2-87BE-5890706D1EC0}"/>
                  </a:ext>
                </a:extLst>
              </p:cNvPr>
              <p:cNvPicPr>
                <a:picLocks noChangeAspect="1"/>
              </p:cNvPicPr>
              <p:nvPr/>
            </p:nvPicPr>
            <p:blipFill>
              <a:blip r:embed="rId8"/>
              <a:stretch>
                <a:fillRect/>
              </a:stretch>
            </p:blipFill>
            <p:spPr>
              <a:xfrm>
                <a:off x="1311184" y="5424342"/>
                <a:ext cx="9658846" cy="2095608"/>
              </a:xfrm>
              <a:prstGeom prst="rect">
                <a:avLst/>
              </a:prstGeom>
            </p:spPr>
          </p:pic>
        </p:grpSp>
        <p:sp>
          <p:nvSpPr>
            <p:cNvPr id="16" name="Rectangle 15">
              <a:extLst>
                <a:ext uri="{FF2B5EF4-FFF2-40B4-BE49-F238E27FC236}">
                  <a16:creationId xmlns:a16="http://schemas.microsoft.com/office/drawing/2014/main" id="{65E7A37E-4BEB-4137-BDAD-3DCB12FC0C99}"/>
                </a:ext>
              </a:extLst>
            </p:cNvPr>
            <p:cNvSpPr/>
            <p:nvPr/>
          </p:nvSpPr>
          <p:spPr>
            <a:xfrm>
              <a:off x="7942767" y="6171399"/>
              <a:ext cx="3309432" cy="369332"/>
            </a:xfrm>
            <a:prstGeom prst="rect">
              <a:avLst/>
            </a:prstGeom>
          </p:spPr>
          <p:txBody>
            <a:bodyPr wrap="none">
              <a:spAutoFit/>
            </a:bodyPr>
            <a:lstStyle/>
            <a:p>
              <a:r>
                <a:rPr lang="en-US" b="1" dirty="0">
                  <a:solidFill>
                    <a:srgbClr val="000000"/>
                  </a:solidFill>
                  <a:latin typeface="Helvetica Neue"/>
                </a:rPr>
                <a:t>Normality of the Error Terms</a:t>
              </a:r>
              <a:endParaRPr lang="en-US" b="1" i="0" dirty="0">
                <a:solidFill>
                  <a:srgbClr val="000000"/>
                </a:solidFill>
                <a:effectLst/>
                <a:latin typeface="Helvetica Neue"/>
              </a:endParaRPr>
            </a:p>
          </p:txBody>
        </p:sp>
      </p:grpSp>
      <p:grpSp>
        <p:nvGrpSpPr>
          <p:cNvPr id="20" name="Group 19">
            <a:extLst>
              <a:ext uri="{FF2B5EF4-FFF2-40B4-BE49-F238E27FC236}">
                <a16:creationId xmlns:a16="http://schemas.microsoft.com/office/drawing/2014/main" id="{E8DF94CB-BC09-496B-BC15-E4D933C8C53A}"/>
              </a:ext>
            </a:extLst>
          </p:cNvPr>
          <p:cNvGrpSpPr/>
          <p:nvPr/>
        </p:nvGrpSpPr>
        <p:grpSpPr>
          <a:xfrm>
            <a:off x="37586" y="1137733"/>
            <a:ext cx="11992841" cy="5720267"/>
            <a:chOff x="37586" y="1137733"/>
            <a:chExt cx="11992841" cy="5720267"/>
          </a:xfrm>
        </p:grpSpPr>
        <p:pic>
          <p:nvPicPr>
            <p:cNvPr id="18" name="Picture 17">
              <a:extLst>
                <a:ext uri="{FF2B5EF4-FFF2-40B4-BE49-F238E27FC236}">
                  <a16:creationId xmlns:a16="http://schemas.microsoft.com/office/drawing/2014/main" id="{1B6BC51F-6A99-4F08-9153-4377C4BD4BE2}"/>
                </a:ext>
              </a:extLst>
            </p:cNvPr>
            <p:cNvPicPr>
              <a:picLocks noChangeAspect="1"/>
            </p:cNvPicPr>
            <p:nvPr/>
          </p:nvPicPr>
          <p:blipFill>
            <a:blip r:embed="rId9"/>
            <a:stretch>
              <a:fillRect/>
            </a:stretch>
          </p:blipFill>
          <p:spPr>
            <a:xfrm>
              <a:off x="37586" y="1137733"/>
              <a:ext cx="11992841" cy="5720267"/>
            </a:xfrm>
            <a:prstGeom prst="rect">
              <a:avLst/>
            </a:prstGeom>
          </p:spPr>
        </p:pic>
        <p:sp>
          <p:nvSpPr>
            <p:cNvPr id="19" name="Rectangle 18">
              <a:extLst>
                <a:ext uri="{FF2B5EF4-FFF2-40B4-BE49-F238E27FC236}">
                  <a16:creationId xmlns:a16="http://schemas.microsoft.com/office/drawing/2014/main" id="{40240829-38FD-4653-AB35-8D7D043D7261}"/>
                </a:ext>
              </a:extLst>
            </p:cNvPr>
            <p:cNvSpPr/>
            <p:nvPr/>
          </p:nvSpPr>
          <p:spPr>
            <a:xfrm>
              <a:off x="6903582" y="1848521"/>
              <a:ext cx="5070619" cy="369332"/>
            </a:xfrm>
            <a:prstGeom prst="rect">
              <a:avLst/>
            </a:prstGeom>
          </p:spPr>
          <p:txBody>
            <a:bodyPr wrap="none">
              <a:spAutoFit/>
            </a:bodyPr>
            <a:lstStyle/>
            <a:p>
              <a:r>
                <a:rPr lang="en-US" b="1" dirty="0">
                  <a:solidFill>
                    <a:srgbClr val="000000"/>
                  </a:solidFill>
                  <a:latin typeface="Helvetica Neue"/>
                </a:rPr>
                <a:t>Generally does not violate homoscedasticity</a:t>
              </a:r>
              <a:endParaRPr lang="en-CA" dirty="0"/>
            </a:p>
          </p:txBody>
        </p:sp>
      </p:grpSp>
      <p:grpSp>
        <p:nvGrpSpPr>
          <p:cNvPr id="23" name="Group 22">
            <a:extLst>
              <a:ext uri="{FF2B5EF4-FFF2-40B4-BE49-F238E27FC236}">
                <a16:creationId xmlns:a16="http://schemas.microsoft.com/office/drawing/2014/main" id="{962EEEAB-076D-46B3-B559-380C2539CC83}"/>
              </a:ext>
            </a:extLst>
          </p:cNvPr>
          <p:cNvGrpSpPr/>
          <p:nvPr/>
        </p:nvGrpSpPr>
        <p:grpSpPr>
          <a:xfrm>
            <a:off x="12251" y="1137732"/>
            <a:ext cx="12157960" cy="5682878"/>
            <a:chOff x="12251" y="1137732"/>
            <a:chExt cx="12157960" cy="5682878"/>
          </a:xfrm>
        </p:grpSpPr>
        <p:sp>
          <p:nvSpPr>
            <p:cNvPr id="22" name="Rectangle 21">
              <a:extLst>
                <a:ext uri="{FF2B5EF4-FFF2-40B4-BE49-F238E27FC236}">
                  <a16:creationId xmlns:a16="http://schemas.microsoft.com/office/drawing/2014/main" id="{10C04AB8-4C6E-4CE5-9C8C-63A213511AED}"/>
                </a:ext>
              </a:extLst>
            </p:cNvPr>
            <p:cNvSpPr/>
            <p:nvPr/>
          </p:nvSpPr>
          <p:spPr>
            <a:xfrm>
              <a:off x="12251" y="1137732"/>
              <a:ext cx="12157960" cy="568287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56A9EBF2-A0FC-449A-9737-7A16CB1054A1}"/>
                </a:ext>
              </a:extLst>
            </p:cNvPr>
            <p:cNvPicPr>
              <a:picLocks noChangeAspect="1"/>
            </p:cNvPicPr>
            <p:nvPr/>
          </p:nvPicPr>
          <p:blipFill>
            <a:blip r:embed="rId10"/>
            <a:stretch>
              <a:fillRect/>
            </a:stretch>
          </p:blipFill>
          <p:spPr>
            <a:xfrm>
              <a:off x="1070761" y="1764808"/>
              <a:ext cx="9923849" cy="3797646"/>
            </a:xfrm>
            <a:prstGeom prst="rect">
              <a:avLst/>
            </a:prstGeom>
          </p:spPr>
        </p:pic>
      </p:grpSp>
    </p:spTree>
    <p:extLst>
      <p:ext uri="{BB962C8B-B14F-4D97-AF65-F5344CB8AC3E}">
        <p14:creationId xmlns:p14="http://schemas.microsoft.com/office/powerpoint/2010/main" val="102127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453EA-F2DC-4AC1-9CB9-5C9BBC87AEDD}"/>
              </a:ext>
            </a:extLst>
          </p:cNvPr>
          <p:cNvSpPr>
            <a:spLocks noGrp="1"/>
          </p:cNvSpPr>
          <p:nvPr>
            <p:ph type="title"/>
          </p:nvPr>
        </p:nvSpPr>
        <p:spPr>
          <a:xfrm>
            <a:off x="182408" y="-385751"/>
            <a:ext cx="8534400" cy="1507067"/>
          </a:xfrm>
        </p:spPr>
        <p:txBody>
          <a:bodyPr/>
          <a:lstStyle/>
          <a:p>
            <a:r>
              <a:rPr lang="en-CA" b="1" dirty="0"/>
              <a:t>Executive Summary</a:t>
            </a:r>
            <a:endParaRPr lang="en-CA" dirty="0"/>
          </a:p>
        </p:txBody>
      </p:sp>
      <p:sp>
        <p:nvSpPr>
          <p:cNvPr id="4" name="Rectangle 3">
            <a:extLst>
              <a:ext uri="{FF2B5EF4-FFF2-40B4-BE49-F238E27FC236}">
                <a16:creationId xmlns:a16="http://schemas.microsoft.com/office/drawing/2014/main" id="{9BB9FB9F-18A4-48C7-A142-354A88BD5E38}"/>
              </a:ext>
            </a:extLst>
          </p:cNvPr>
          <p:cNvSpPr/>
          <p:nvPr/>
        </p:nvSpPr>
        <p:spPr>
          <a:xfrm>
            <a:off x="349404" y="1121316"/>
            <a:ext cx="11560097" cy="369332"/>
          </a:xfrm>
          <a:prstGeom prst="rect">
            <a:avLst/>
          </a:prstGeom>
        </p:spPr>
        <p:txBody>
          <a:bodyPr wrap="square">
            <a:spAutoFit/>
          </a:bodyPr>
          <a:lstStyle/>
          <a:p>
            <a:r>
              <a:rPr lang="en-US" dirty="0">
                <a:solidFill>
                  <a:srgbClr val="000000"/>
                </a:solidFill>
                <a:latin typeface="Helvetica Neue"/>
              </a:rPr>
              <a:t>If there is a memorable holiday in a week, then the weekly sales this week are higher than on working days.</a:t>
            </a:r>
            <a:endParaRPr lang="en-CA" dirty="0"/>
          </a:p>
        </p:txBody>
      </p:sp>
      <p:sp>
        <p:nvSpPr>
          <p:cNvPr id="5" name="Rectangle 4">
            <a:extLst>
              <a:ext uri="{FF2B5EF4-FFF2-40B4-BE49-F238E27FC236}">
                <a16:creationId xmlns:a16="http://schemas.microsoft.com/office/drawing/2014/main" id="{7584B35A-DEEB-40D1-9122-B8908660DDA2}"/>
              </a:ext>
            </a:extLst>
          </p:cNvPr>
          <p:cNvSpPr/>
          <p:nvPr/>
        </p:nvSpPr>
        <p:spPr>
          <a:xfrm>
            <a:off x="349404" y="1699938"/>
            <a:ext cx="5596404" cy="369332"/>
          </a:xfrm>
          <a:prstGeom prst="rect">
            <a:avLst/>
          </a:prstGeom>
        </p:spPr>
        <p:txBody>
          <a:bodyPr wrap="none">
            <a:spAutoFit/>
          </a:bodyPr>
          <a:lstStyle/>
          <a:p>
            <a:r>
              <a:rPr lang="en-US" dirty="0">
                <a:solidFill>
                  <a:srgbClr val="000000"/>
                </a:solidFill>
                <a:latin typeface="Helvetica Neue"/>
              </a:rPr>
              <a:t>An </a:t>
            </a:r>
            <a:r>
              <a:rPr lang="en-US" dirty="0" err="1">
                <a:solidFill>
                  <a:srgbClr val="000000"/>
                </a:solidFill>
                <a:latin typeface="Helvetica Neue"/>
              </a:rPr>
              <a:t>incrase</a:t>
            </a:r>
            <a:r>
              <a:rPr lang="en-US" dirty="0">
                <a:solidFill>
                  <a:srgbClr val="000000"/>
                </a:solidFill>
                <a:latin typeface="Helvetica Neue"/>
              </a:rPr>
              <a:t> in the CPI index will increase store sales</a:t>
            </a:r>
            <a:endParaRPr lang="en-CA" dirty="0"/>
          </a:p>
        </p:txBody>
      </p:sp>
      <p:sp>
        <p:nvSpPr>
          <p:cNvPr id="6" name="Rectangle 5">
            <a:extLst>
              <a:ext uri="{FF2B5EF4-FFF2-40B4-BE49-F238E27FC236}">
                <a16:creationId xmlns:a16="http://schemas.microsoft.com/office/drawing/2014/main" id="{DEF090EA-D327-4BD5-9E96-DFBD048CDB5E}"/>
              </a:ext>
            </a:extLst>
          </p:cNvPr>
          <p:cNvSpPr/>
          <p:nvPr/>
        </p:nvSpPr>
        <p:spPr>
          <a:xfrm>
            <a:off x="349404" y="2278560"/>
            <a:ext cx="11842596" cy="646331"/>
          </a:xfrm>
          <a:prstGeom prst="rect">
            <a:avLst/>
          </a:prstGeom>
        </p:spPr>
        <p:txBody>
          <a:bodyPr wrap="square">
            <a:spAutoFit/>
          </a:bodyPr>
          <a:lstStyle/>
          <a:p>
            <a:r>
              <a:rPr lang="en-US" dirty="0">
                <a:solidFill>
                  <a:srgbClr val="000000"/>
                </a:solidFill>
                <a:latin typeface="Helvetica Neue"/>
              </a:rPr>
              <a:t>Higher unemployment rate may affect store sales, but this impact is relatively small and not a major influencing factor</a:t>
            </a:r>
            <a:endParaRPr lang="en-CA" dirty="0"/>
          </a:p>
        </p:txBody>
      </p:sp>
      <p:sp>
        <p:nvSpPr>
          <p:cNvPr id="7" name="Rectangle 6">
            <a:extLst>
              <a:ext uri="{FF2B5EF4-FFF2-40B4-BE49-F238E27FC236}">
                <a16:creationId xmlns:a16="http://schemas.microsoft.com/office/drawing/2014/main" id="{338BE458-F30E-4C1D-AD7C-B8BFB9C08B92}"/>
              </a:ext>
            </a:extLst>
          </p:cNvPr>
          <p:cNvSpPr/>
          <p:nvPr/>
        </p:nvSpPr>
        <p:spPr>
          <a:xfrm>
            <a:off x="349404" y="2946548"/>
            <a:ext cx="11560097" cy="646331"/>
          </a:xfrm>
          <a:prstGeom prst="rect">
            <a:avLst/>
          </a:prstGeom>
        </p:spPr>
        <p:txBody>
          <a:bodyPr wrap="square">
            <a:spAutoFit/>
          </a:bodyPr>
          <a:lstStyle/>
          <a:p>
            <a:r>
              <a:rPr lang="en-US" dirty="0">
                <a:solidFill>
                  <a:srgbClr val="000000"/>
                </a:solidFill>
                <a:latin typeface="Helvetica Neue"/>
              </a:rPr>
              <a:t>Temperatures between 60℉ and 80℉ degrees are most frequent. Higher store sales occur when the temperature is 20℉ to 60℉.</a:t>
            </a:r>
            <a:endParaRPr lang="en-CA" dirty="0"/>
          </a:p>
        </p:txBody>
      </p:sp>
      <p:pic>
        <p:nvPicPr>
          <p:cNvPr id="3" name="Picture 2">
            <a:extLst>
              <a:ext uri="{FF2B5EF4-FFF2-40B4-BE49-F238E27FC236}">
                <a16:creationId xmlns:a16="http://schemas.microsoft.com/office/drawing/2014/main" id="{C9C010A9-666C-7FEE-3C9A-21444E759664}"/>
              </a:ext>
            </a:extLst>
          </p:cNvPr>
          <p:cNvPicPr>
            <a:picLocks noChangeAspect="1"/>
          </p:cNvPicPr>
          <p:nvPr/>
        </p:nvPicPr>
        <p:blipFill>
          <a:blip r:embed="rId2"/>
          <a:stretch>
            <a:fillRect/>
          </a:stretch>
        </p:blipFill>
        <p:spPr>
          <a:xfrm>
            <a:off x="349404" y="3712803"/>
            <a:ext cx="5312471" cy="2861821"/>
          </a:xfrm>
          <a:prstGeom prst="rect">
            <a:avLst/>
          </a:prstGeom>
        </p:spPr>
      </p:pic>
      <p:pic>
        <p:nvPicPr>
          <p:cNvPr id="8" name="Picture 7">
            <a:extLst>
              <a:ext uri="{FF2B5EF4-FFF2-40B4-BE49-F238E27FC236}">
                <a16:creationId xmlns:a16="http://schemas.microsoft.com/office/drawing/2014/main" id="{07A10748-FCD4-4684-CA8E-0ABEEDD47851}"/>
              </a:ext>
            </a:extLst>
          </p:cNvPr>
          <p:cNvPicPr>
            <a:picLocks noChangeAspect="1"/>
          </p:cNvPicPr>
          <p:nvPr/>
        </p:nvPicPr>
        <p:blipFill>
          <a:blip r:embed="rId3"/>
          <a:stretch>
            <a:fillRect/>
          </a:stretch>
        </p:blipFill>
        <p:spPr>
          <a:xfrm>
            <a:off x="5843152" y="3727152"/>
            <a:ext cx="2942536" cy="2861820"/>
          </a:xfrm>
          <a:prstGeom prst="rect">
            <a:avLst/>
          </a:prstGeom>
        </p:spPr>
      </p:pic>
      <p:pic>
        <p:nvPicPr>
          <p:cNvPr id="12" name="Picture 11">
            <a:extLst>
              <a:ext uri="{FF2B5EF4-FFF2-40B4-BE49-F238E27FC236}">
                <a16:creationId xmlns:a16="http://schemas.microsoft.com/office/drawing/2014/main" id="{0FA5A6C0-59D7-44B7-DEC3-825E932A4969}"/>
              </a:ext>
            </a:extLst>
          </p:cNvPr>
          <p:cNvPicPr>
            <a:picLocks noChangeAspect="1"/>
          </p:cNvPicPr>
          <p:nvPr/>
        </p:nvPicPr>
        <p:blipFill>
          <a:blip r:embed="rId4"/>
          <a:stretch>
            <a:fillRect/>
          </a:stretch>
        </p:blipFill>
        <p:spPr>
          <a:xfrm>
            <a:off x="8966966" y="3712803"/>
            <a:ext cx="2942535" cy="2861820"/>
          </a:xfrm>
          <a:prstGeom prst="rect">
            <a:avLst/>
          </a:prstGeom>
        </p:spPr>
      </p:pic>
    </p:spTree>
    <p:extLst>
      <p:ext uri="{BB962C8B-B14F-4D97-AF65-F5344CB8AC3E}">
        <p14:creationId xmlns:p14="http://schemas.microsoft.com/office/powerpoint/2010/main" val="34509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C73C07-521D-4B74-B49E-203DD2DC7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56080" cy="483023"/>
          </a:xfrm>
          <a:prstGeom prst="rect">
            <a:avLst/>
          </a:prstGeom>
        </p:spPr>
      </p:pic>
      <p:sp>
        <p:nvSpPr>
          <p:cNvPr id="7" name="Rectangle 6">
            <a:extLst>
              <a:ext uri="{FF2B5EF4-FFF2-40B4-BE49-F238E27FC236}">
                <a16:creationId xmlns:a16="http://schemas.microsoft.com/office/drawing/2014/main" id="{6183D43C-C8AF-4A78-AC2A-8D15B7C34846}"/>
              </a:ext>
            </a:extLst>
          </p:cNvPr>
          <p:cNvSpPr/>
          <p:nvPr/>
        </p:nvSpPr>
        <p:spPr>
          <a:xfrm>
            <a:off x="264160" y="1778001"/>
            <a:ext cx="11399520" cy="2308324"/>
          </a:xfrm>
          <a:prstGeom prst="rect">
            <a:avLst/>
          </a:prstGeom>
        </p:spPr>
        <p:txBody>
          <a:bodyPr wrap="square">
            <a:spAutoFit/>
          </a:bodyPr>
          <a:lstStyle/>
          <a:p>
            <a:r>
              <a:rPr lang="en-US" sz="2400" dirty="0">
                <a:latin typeface="Helvetica Neue"/>
              </a:rPr>
              <a:t>Walmart Inc. is an American multinational retail corporation that operates a chain of hypermarkets (also called supercenters), discount department stores, and grocery stores in the United States, headquartered in Bentonville, Arkansas. The company was founded by Sam Walton in nearby Rogers, Arkansas in 1962 and incorporated under Delaware General Corporation Law on October 31, 1969. It also owns and operates Sam's Club retail warehouses.</a:t>
            </a:r>
            <a:endParaRPr lang="en-CA" sz="2400" dirty="0"/>
          </a:p>
        </p:txBody>
      </p:sp>
    </p:spTree>
    <p:extLst>
      <p:ext uri="{BB962C8B-B14F-4D97-AF65-F5344CB8AC3E}">
        <p14:creationId xmlns:p14="http://schemas.microsoft.com/office/powerpoint/2010/main" val="2169128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7AE2-BB6D-4376-B512-C899F1FEDAEF}"/>
              </a:ext>
            </a:extLst>
          </p:cNvPr>
          <p:cNvSpPr>
            <a:spLocks noGrp="1"/>
          </p:cNvSpPr>
          <p:nvPr>
            <p:ph type="title"/>
          </p:nvPr>
        </p:nvSpPr>
        <p:spPr>
          <a:xfrm>
            <a:off x="1121092" y="352212"/>
            <a:ext cx="8534400" cy="1507067"/>
          </a:xfrm>
        </p:spPr>
        <p:txBody>
          <a:bodyPr/>
          <a:lstStyle/>
          <a:p>
            <a:r>
              <a:rPr lang="en-CA" dirty="0"/>
              <a:t>Data fields</a:t>
            </a:r>
          </a:p>
        </p:txBody>
      </p:sp>
      <p:sp>
        <p:nvSpPr>
          <p:cNvPr id="4" name="Rectangle 3">
            <a:extLst>
              <a:ext uri="{FF2B5EF4-FFF2-40B4-BE49-F238E27FC236}">
                <a16:creationId xmlns:a16="http://schemas.microsoft.com/office/drawing/2014/main" id="{9E80F6AF-0787-48E6-AA78-CFEE31D459D3}"/>
              </a:ext>
            </a:extLst>
          </p:cNvPr>
          <p:cNvSpPr/>
          <p:nvPr/>
        </p:nvSpPr>
        <p:spPr>
          <a:xfrm>
            <a:off x="1432560" y="1758801"/>
            <a:ext cx="11358880" cy="3365024"/>
          </a:xfrm>
          <a:prstGeom prst="rect">
            <a:avLst/>
          </a:prstGeom>
        </p:spPr>
        <p:txBody>
          <a:bodyPr wrap="square">
            <a:spAutoFit/>
          </a:bodyPr>
          <a:lstStyle/>
          <a:p>
            <a:pPr marL="285750" indent="-285750">
              <a:lnSpc>
                <a:spcPct val="150000"/>
              </a:lnSpc>
              <a:buFont typeface="Wingdings" panose="05000000000000000000" pitchFamily="2" charset="2"/>
              <a:buChar char="v"/>
            </a:pPr>
            <a:r>
              <a:rPr lang="en-US" b="1" dirty="0">
                <a:solidFill>
                  <a:srgbClr val="000000"/>
                </a:solidFill>
                <a:latin typeface="Helvetica Neue"/>
              </a:rPr>
              <a:t>STORE</a:t>
            </a:r>
          </a:p>
          <a:p>
            <a:pPr marL="285750" indent="-285750">
              <a:lnSpc>
                <a:spcPct val="150000"/>
              </a:lnSpc>
              <a:buFont typeface="Wingdings" panose="05000000000000000000" pitchFamily="2" charset="2"/>
              <a:buChar char="v"/>
            </a:pPr>
            <a:r>
              <a:rPr lang="en-US" b="1" dirty="0">
                <a:solidFill>
                  <a:srgbClr val="000000"/>
                </a:solidFill>
                <a:latin typeface="Helvetica Neue"/>
              </a:rPr>
              <a:t>DATE</a:t>
            </a:r>
            <a:endParaRPr lang="en-US" dirty="0">
              <a:solidFill>
                <a:srgbClr val="000000"/>
              </a:solidFill>
              <a:latin typeface="Helvetica Neue"/>
            </a:endParaRPr>
          </a:p>
          <a:p>
            <a:pPr marL="285750" indent="-285750">
              <a:lnSpc>
                <a:spcPct val="150000"/>
              </a:lnSpc>
              <a:buFont typeface="Wingdings" panose="05000000000000000000" pitchFamily="2" charset="2"/>
              <a:buChar char="v"/>
            </a:pPr>
            <a:r>
              <a:rPr lang="en-US" b="1" dirty="0">
                <a:solidFill>
                  <a:srgbClr val="000000"/>
                </a:solidFill>
                <a:latin typeface="Helvetica Neue"/>
              </a:rPr>
              <a:t>WEEKLY_SALES</a:t>
            </a:r>
          </a:p>
          <a:p>
            <a:pPr marL="285750" indent="-285750">
              <a:lnSpc>
                <a:spcPct val="150000"/>
              </a:lnSpc>
              <a:buFont typeface="Wingdings" panose="05000000000000000000" pitchFamily="2" charset="2"/>
              <a:buChar char="v"/>
            </a:pPr>
            <a:r>
              <a:rPr lang="en-US" b="1" dirty="0">
                <a:solidFill>
                  <a:srgbClr val="000000"/>
                </a:solidFill>
                <a:latin typeface="Helvetica Neue"/>
              </a:rPr>
              <a:t>HOLIDAY_FLAG</a:t>
            </a:r>
          </a:p>
          <a:p>
            <a:pPr marL="285750" indent="-285750">
              <a:lnSpc>
                <a:spcPct val="150000"/>
              </a:lnSpc>
              <a:buFont typeface="Wingdings" panose="05000000000000000000" pitchFamily="2" charset="2"/>
              <a:buChar char="v"/>
            </a:pPr>
            <a:r>
              <a:rPr lang="en-US" b="1" dirty="0">
                <a:solidFill>
                  <a:srgbClr val="000000"/>
                </a:solidFill>
                <a:latin typeface="Helvetica Neue"/>
              </a:rPr>
              <a:t>TEMPERATURE</a:t>
            </a:r>
            <a:endParaRPr lang="en-US" dirty="0">
              <a:solidFill>
                <a:srgbClr val="000000"/>
              </a:solidFill>
              <a:latin typeface="Helvetica Neue"/>
            </a:endParaRPr>
          </a:p>
          <a:p>
            <a:pPr marL="285750" indent="-285750">
              <a:lnSpc>
                <a:spcPct val="150000"/>
              </a:lnSpc>
              <a:buFont typeface="Wingdings" panose="05000000000000000000" pitchFamily="2" charset="2"/>
              <a:buChar char="v"/>
            </a:pPr>
            <a:r>
              <a:rPr lang="en-US" b="1" dirty="0">
                <a:solidFill>
                  <a:srgbClr val="000000"/>
                </a:solidFill>
                <a:latin typeface="Helvetica Neue"/>
              </a:rPr>
              <a:t>FUEL_PRICE</a:t>
            </a:r>
            <a:endParaRPr lang="en-US" dirty="0">
              <a:solidFill>
                <a:srgbClr val="000000"/>
              </a:solidFill>
              <a:latin typeface="Helvetica Neue"/>
            </a:endParaRPr>
          </a:p>
          <a:p>
            <a:pPr marL="285750" indent="-285750">
              <a:lnSpc>
                <a:spcPct val="150000"/>
              </a:lnSpc>
              <a:buFont typeface="Wingdings" panose="05000000000000000000" pitchFamily="2" charset="2"/>
              <a:buChar char="v"/>
            </a:pPr>
            <a:r>
              <a:rPr lang="en-US" b="1" dirty="0">
                <a:solidFill>
                  <a:srgbClr val="000000"/>
                </a:solidFill>
                <a:latin typeface="Helvetica Neue"/>
              </a:rPr>
              <a:t>CPI</a:t>
            </a:r>
          </a:p>
          <a:p>
            <a:pPr marL="285750" indent="-285750">
              <a:lnSpc>
                <a:spcPct val="150000"/>
              </a:lnSpc>
              <a:buFont typeface="Wingdings" panose="05000000000000000000" pitchFamily="2" charset="2"/>
              <a:buChar char="v"/>
            </a:pPr>
            <a:r>
              <a:rPr lang="en-US" b="1" dirty="0">
                <a:solidFill>
                  <a:srgbClr val="000000"/>
                </a:solidFill>
                <a:latin typeface="Helvetica Neue"/>
              </a:rPr>
              <a:t>UNEMPLOYMENT</a:t>
            </a:r>
            <a:endParaRPr lang="en-US" b="0" i="0" dirty="0">
              <a:solidFill>
                <a:srgbClr val="000000"/>
              </a:solidFill>
              <a:effectLst/>
              <a:latin typeface="Helvetica Neue"/>
            </a:endParaRPr>
          </a:p>
        </p:txBody>
      </p:sp>
      <p:pic>
        <p:nvPicPr>
          <p:cNvPr id="5" name="Picture 4">
            <a:extLst>
              <a:ext uri="{FF2B5EF4-FFF2-40B4-BE49-F238E27FC236}">
                <a16:creationId xmlns:a16="http://schemas.microsoft.com/office/drawing/2014/main" id="{DB56AF3B-62C3-4788-BD1D-C029693F5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56080" cy="483023"/>
          </a:xfrm>
          <a:prstGeom prst="rect">
            <a:avLst/>
          </a:prstGeom>
        </p:spPr>
      </p:pic>
    </p:spTree>
    <p:extLst>
      <p:ext uri="{BB962C8B-B14F-4D97-AF65-F5344CB8AC3E}">
        <p14:creationId xmlns:p14="http://schemas.microsoft.com/office/powerpoint/2010/main" val="4157074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08D2C5-C4A9-4651-9EDB-157AD0C48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56080" cy="483023"/>
          </a:xfrm>
          <a:prstGeom prst="rect">
            <a:avLst/>
          </a:prstGeom>
        </p:spPr>
      </p:pic>
      <p:pic>
        <p:nvPicPr>
          <p:cNvPr id="2" name="Picture 1">
            <a:extLst>
              <a:ext uri="{FF2B5EF4-FFF2-40B4-BE49-F238E27FC236}">
                <a16:creationId xmlns:a16="http://schemas.microsoft.com/office/drawing/2014/main" id="{ED0632F7-CDC9-42F2-9AFA-4FD907570F30}"/>
              </a:ext>
            </a:extLst>
          </p:cNvPr>
          <p:cNvPicPr>
            <a:picLocks noChangeAspect="1"/>
          </p:cNvPicPr>
          <p:nvPr/>
        </p:nvPicPr>
        <p:blipFill>
          <a:blip r:embed="rId4"/>
          <a:stretch>
            <a:fillRect/>
          </a:stretch>
        </p:blipFill>
        <p:spPr>
          <a:xfrm>
            <a:off x="828040" y="1287141"/>
            <a:ext cx="2241665" cy="158758"/>
          </a:xfrm>
          <a:prstGeom prst="rect">
            <a:avLst/>
          </a:prstGeom>
        </p:spPr>
      </p:pic>
      <p:pic>
        <p:nvPicPr>
          <p:cNvPr id="3" name="Picture 2">
            <a:extLst>
              <a:ext uri="{FF2B5EF4-FFF2-40B4-BE49-F238E27FC236}">
                <a16:creationId xmlns:a16="http://schemas.microsoft.com/office/drawing/2014/main" id="{736D84B3-FB4A-4F13-80CF-3F2E5C0EC7C3}"/>
              </a:ext>
            </a:extLst>
          </p:cNvPr>
          <p:cNvPicPr>
            <a:picLocks noChangeAspect="1"/>
          </p:cNvPicPr>
          <p:nvPr/>
        </p:nvPicPr>
        <p:blipFill>
          <a:blip r:embed="rId5"/>
          <a:stretch>
            <a:fillRect/>
          </a:stretch>
        </p:blipFill>
        <p:spPr>
          <a:xfrm>
            <a:off x="828040" y="1650934"/>
            <a:ext cx="3245017" cy="2540131"/>
          </a:xfrm>
          <a:prstGeom prst="rect">
            <a:avLst/>
          </a:prstGeom>
        </p:spPr>
      </p:pic>
      <p:pic>
        <p:nvPicPr>
          <p:cNvPr id="5" name="Picture 4">
            <a:extLst>
              <a:ext uri="{FF2B5EF4-FFF2-40B4-BE49-F238E27FC236}">
                <a16:creationId xmlns:a16="http://schemas.microsoft.com/office/drawing/2014/main" id="{16448346-1E0B-4E69-80EE-3E85BE37FDB7}"/>
              </a:ext>
            </a:extLst>
          </p:cNvPr>
          <p:cNvPicPr>
            <a:picLocks noChangeAspect="1"/>
          </p:cNvPicPr>
          <p:nvPr/>
        </p:nvPicPr>
        <p:blipFill>
          <a:blip r:embed="rId6"/>
          <a:stretch>
            <a:fillRect/>
          </a:stretch>
        </p:blipFill>
        <p:spPr>
          <a:xfrm>
            <a:off x="4488033" y="1650934"/>
            <a:ext cx="5715294" cy="2336920"/>
          </a:xfrm>
          <a:prstGeom prst="rect">
            <a:avLst/>
          </a:prstGeom>
        </p:spPr>
      </p:pic>
      <p:pic>
        <p:nvPicPr>
          <p:cNvPr id="6" name="Picture 5">
            <a:extLst>
              <a:ext uri="{FF2B5EF4-FFF2-40B4-BE49-F238E27FC236}">
                <a16:creationId xmlns:a16="http://schemas.microsoft.com/office/drawing/2014/main" id="{4FEA2E3D-B390-4E98-A824-81176811BC89}"/>
              </a:ext>
            </a:extLst>
          </p:cNvPr>
          <p:cNvPicPr>
            <a:picLocks noChangeAspect="1"/>
          </p:cNvPicPr>
          <p:nvPr/>
        </p:nvPicPr>
        <p:blipFill>
          <a:blip r:embed="rId7"/>
          <a:stretch>
            <a:fillRect/>
          </a:stretch>
        </p:blipFill>
        <p:spPr>
          <a:xfrm>
            <a:off x="4505243" y="4191065"/>
            <a:ext cx="3181514" cy="2260716"/>
          </a:xfrm>
          <a:prstGeom prst="rect">
            <a:avLst/>
          </a:prstGeom>
        </p:spPr>
      </p:pic>
      <p:pic>
        <p:nvPicPr>
          <p:cNvPr id="7" name="Picture 6">
            <a:extLst>
              <a:ext uri="{FF2B5EF4-FFF2-40B4-BE49-F238E27FC236}">
                <a16:creationId xmlns:a16="http://schemas.microsoft.com/office/drawing/2014/main" id="{187E73DB-840F-40D6-8FFA-F9D3EA8F723A}"/>
              </a:ext>
            </a:extLst>
          </p:cNvPr>
          <p:cNvPicPr>
            <a:picLocks noChangeAspect="1"/>
          </p:cNvPicPr>
          <p:nvPr/>
        </p:nvPicPr>
        <p:blipFill>
          <a:blip r:embed="rId8"/>
          <a:stretch>
            <a:fillRect/>
          </a:stretch>
        </p:blipFill>
        <p:spPr>
          <a:xfrm>
            <a:off x="828040" y="4489436"/>
            <a:ext cx="1422473" cy="520727"/>
          </a:xfrm>
          <a:prstGeom prst="rect">
            <a:avLst/>
          </a:prstGeom>
        </p:spPr>
      </p:pic>
      <p:pic>
        <p:nvPicPr>
          <p:cNvPr id="8" name="Picture 7">
            <a:extLst>
              <a:ext uri="{FF2B5EF4-FFF2-40B4-BE49-F238E27FC236}">
                <a16:creationId xmlns:a16="http://schemas.microsoft.com/office/drawing/2014/main" id="{9967F969-9515-4796-BF41-3C6469AF2E1C}"/>
              </a:ext>
            </a:extLst>
          </p:cNvPr>
          <p:cNvPicPr>
            <a:picLocks noChangeAspect="1"/>
          </p:cNvPicPr>
          <p:nvPr/>
        </p:nvPicPr>
        <p:blipFill>
          <a:blip r:embed="rId9"/>
          <a:stretch>
            <a:fillRect/>
          </a:stretch>
        </p:blipFill>
        <p:spPr>
          <a:xfrm>
            <a:off x="2536460" y="4489436"/>
            <a:ext cx="1752690" cy="1924149"/>
          </a:xfrm>
          <a:prstGeom prst="rect">
            <a:avLst/>
          </a:prstGeom>
        </p:spPr>
      </p:pic>
      <p:sp>
        <p:nvSpPr>
          <p:cNvPr id="9" name="Title 1">
            <a:extLst>
              <a:ext uri="{FF2B5EF4-FFF2-40B4-BE49-F238E27FC236}">
                <a16:creationId xmlns:a16="http://schemas.microsoft.com/office/drawing/2014/main" id="{CE9D6711-976E-45CC-B93B-95D80765D586}"/>
              </a:ext>
            </a:extLst>
          </p:cNvPr>
          <p:cNvSpPr>
            <a:spLocks noGrp="1"/>
          </p:cNvSpPr>
          <p:nvPr>
            <p:ph type="title"/>
          </p:nvPr>
        </p:nvSpPr>
        <p:spPr>
          <a:xfrm>
            <a:off x="1708464" y="-5319"/>
            <a:ext cx="8534400" cy="1507067"/>
          </a:xfrm>
        </p:spPr>
        <p:txBody>
          <a:bodyPr/>
          <a:lstStyle/>
          <a:p>
            <a:r>
              <a:rPr lang="en-CA" dirty="0"/>
              <a:t>Descriptive Data Analysis</a:t>
            </a:r>
          </a:p>
        </p:txBody>
      </p:sp>
    </p:spTree>
    <p:extLst>
      <p:ext uri="{BB962C8B-B14F-4D97-AF65-F5344CB8AC3E}">
        <p14:creationId xmlns:p14="http://schemas.microsoft.com/office/powerpoint/2010/main" val="1967228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08D2C5-C4A9-4651-9EDB-157AD0C48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56080" cy="483023"/>
          </a:xfrm>
          <a:prstGeom prst="rect">
            <a:avLst/>
          </a:prstGeom>
        </p:spPr>
      </p:pic>
      <p:sp>
        <p:nvSpPr>
          <p:cNvPr id="5" name="Title 1">
            <a:extLst>
              <a:ext uri="{FF2B5EF4-FFF2-40B4-BE49-F238E27FC236}">
                <a16:creationId xmlns:a16="http://schemas.microsoft.com/office/drawing/2014/main" id="{CC14C416-F5FC-4663-9650-AAB3BD215CF7}"/>
              </a:ext>
            </a:extLst>
          </p:cNvPr>
          <p:cNvSpPr>
            <a:spLocks noGrp="1"/>
          </p:cNvSpPr>
          <p:nvPr>
            <p:ph type="title"/>
          </p:nvPr>
        </p:nvSpPr>
        <p:spPr>
          <a:xfrm>
            <a:off x="1740852" y="-115301"/>
            <a:ext cx="8534400" cy="1507067"/>
          </a:xfrm>
        </p:spPr>
        <p:txBody>
          <a:bodyPr/>
          <a:lstStyle/>
          <a:p>
            <a:r>
              <a:rPr lang="en-CA" dirty="0"/>
              <a:t>outliers</a:t>
            </a:r>
          </a:p>
        </p:txBody>
      </p:sp>
      <p:pic>
        <p:nvPicPr>
          <p:cNvPr id="6" name="Picture 5">
            <a:extLst>
              <a:ext uri="{FF2B5EF4-FFF2-40B4-BE49-F238E27FC236}">
                <a16:creationId xmlns:a16="http://schemas.microsoft.com/office/drawing/2014/main" id="{481E87E0-9426-426F-9927-0F7683AA27AC}"/>
              </a:ext>
            </a:extLst>
          </p:cNvPr>
          <p:cNvPicPr>
            <a:picLocks noChangeAspect="1"/>
          </p:cNvPicPr>
          <p:nvPr/>
        </p:nvPicPr>
        <p:blipFill>
          <a:blip r:embed="rId4"/>
          <a:stretch>
            <a:fillRect/>
          </a:stretch>
        </p:blipFill>
        <p:spPr>
          <a:xfrm>
            <a:off x="109130" y="3300009"/>
            <a:ext cx="3479979" cy="3397425"/>
          </a:xfrm>
          <a:prstGeom prst="rect">
            <a:avLst/>
          </a:prstGeom>
        </p:spPr>
      </p:pic>
      <p:pic>
        <p:nvPicPr>
          <p:cNvPr id="7" name="Picture 6">
            <a:extLst>
              <a:ext uri="{FF2B5EF4-FFF2-40B4-BE49-F238E27FC236}">
                <a16:creationId xmlns:a16="http://schemas.microsoft.com/office/drawing/2014/main" id="{B79F460B-1034-4247-B838-CB08CDEFB51D}"/>
              </a:ext>
            </a:extLst>
          </p:cNvPr>
          <p:cNvPicPr>
            <a:picLocks noChangeAspect="1"/>
          </p:cNvPicPr>
          <p:nvPr/>
        </p:nvPicPr>
        <p:blipFill>
          <a:blip r:embed="rId5"/>
          <a:stretch>
            <a:fillRect/>
          </a:stretch>
        </p:blipFill>
        <p:spPr>
          <a:xfrm>
            <a:off x="1656080" y="2628887"/>
            <a:ext cx="1517728" cy="533427"/>
          </a:xfrm>
          <a:prstGeom prst="rect">
            <a:avLst/>
          </a:prstGeom>
        </p:spPr>
      </p:pic>
      <p:pic>
        <p:nvPicPr>
          <p:cNvPr id="8" name="Picture 7">
            <a:extLst>
              <a:ext uri="{FF2B5EF4-FFF2-40B4-BE49-F238E27FC236}">
                <a16:creationId xmlns:a16="http://schemas.microsoft.com/office/drawing/2014/main" id="{706C793A-0B6D-43C9-8668-ACD3BB9D90A4}"/>
              </a:ext>
            </a:extLst>
          </p:cNvPr>
          <p:cNvPicPr>
            <a:picLocks noChangeAspect="1"/>
          </p:cNvPicPr>
          <p:nvPr/>
        </p:nvPicPr>
        <p:blipFill>
          <a:blip r:embed="rId6"/>
          <a:stretch>
            <a:fillRect/>
          </a:stretch>
        </p:blipFill>
        <p:spPr>
          <a:xfrm>
            <a:off x="109130" y="1717514"/>
            <a:ext cx="1390721" cy="1460575"/>
          </a:xfrm>
          <a:prstGeom prst="rect">
            <a:avLst/>
          </a:prstGeom>
        </p:spPr>
      </p:pic>
      <p:pic>
        <p:nvPicPr>
          <p:cNvPr id="9" name="Picture 8">
            <a:extLst>
              <a:ext uri="{FF2B5EF4-FFF2-40B4-BE49-F238E27FC236}">
                <a16:creationId xmlns:a16="http://schemas.microsoft.com/office/drawing/2014/main" id="{7C02F160-B2F9-4D7B-BBF6-C1F11DB12ED1}"/>
              </a:ext>
            </a:extLst>
          </p:cNvPr>
          <p:cNvPicPr>
            <a:picLocks noChangeAspect="1"/>
          </p:cNvPicPr>
          <p:nvPr/>
        </p:nvPicPr>
        <p:blipFill>
          <a:blip r:embed="rId7"/>
          <a:stretch>
            <a:fillRect/>
          </a:stretch>
        </p:blipFill>
        <p:spPr>
          <a:xfrm>
            <a:off x="3868329" y="3300009"/>
            <a:ext cx="3489071" cy="3397425"/>
          </a:xfrm>
          <a:prstGeom prst="rect">
            <a:avLst/>
          </a:prstGeom>
        </p:spPr>
      </p:pic>
      <p:pic>
        <p:nvPicPr>
          <p:cNvPr id="10" name="Picture 9">
            <a:extLst>
              <a:ext uri="{FF2B5EF4-FFF2-40B4-BE49-F238E27FC236}">
                <a16:creationId xmlns:a16="http://schemas.microsoft.com/office/drawing/2014/main" id="{D19F7A41-2C45-4AF3-BA3A-FDA290420DA6}"/>
              </a:ext>
            </a:extLst>
          </p:cNvPr>
          <p:cNvPicPr>
            <a:picLocks noChangeAspect="1"/>
          </p:cNvPicPr>
          <p:nvPr/>
        </p:nvPicPr>
        <p:blipFill>
          <a:blip r:embed="rId8"/>
          <a:stretch>
            <a:fillRect/>
          </a:stretch>
        </p:blipFill>
        <p:spPr>
          <a:xfrm>
            <a:off x="3868329" y="1711164"/>
            <a:ext cx="1301817" cy="1466925"/>
          </a:xfrm>
          <a:prstGeom prst="rect">
            <a:avLst/>
          </a:prstGeom>
        </p:spPr>
      </p:pic>
      <p:pic>
        <p:nvPicPr>
          <p:cNvPr id="11" name="Picture 10">
            <a:extLst>
              <a:ext uri="{FF2B5EF4-FFF2-40B4-BE49-F238E27FC236}">
                <a16:creationId xmlns:a16="http://schemas.microsoft.com/office/drawing/2014/main" id="{FBD1942D-57BB-4565-B1B0-DFCEE9CBEA93}"/>
              </a:ext>
            </a:extLst>
          </p:cNvPr>
          <p:cNvPicPr>
            <a:picLocks noChangeAspect="1"/>
          </p:cNvPicPr>
          <p:nvPr/>
        </p:nvPicPr>
        <p:blipFill>
          <a:blip r:embed="rId9"/>
          <a:stretch>
            <a:fillRect/>
          </a:stretch>
        </p:blipFill>
        <p:spPr>
          <a:xfrm>
            <a:off x="5384798" y="2635237"/>
            <a:ext cx="1098606" cy="527077"/>
          </a:xfrm>
          <a:prstGeom prst="rect">
            <a:avLst/>
          </a:prstGeom>
        </p:spPr>
      </p:pic>
      <p:pic>
        <p:nvPicPr>
          <p:cNvPr id="13" name="Picture 12">
            <a:extLst>
              <a:ext uri="{FF2B5EF4-FFF2-40B4-BE49-F238E27FC236}">
                <a16:creationId xmlns:a16="http://schemas.microsoft.com/office/drawing/2014/main" id="{2C8517E6-5C4F-41DA-9E16-BA574CE2B1D4}"/>
              </a:ext>
            </a:extLst>
          </p:cNvPr>
          <p:cNvPicPr>
            <a:picLocks noChangeAspect="1"/>
          </p:cNvPicPr>
          <p:nvPr/>
        </p:nvPicPr>
        <p:blipFill>
          <a:blip r:embed="rId10"/>
          <a:stretch>
            <a:fillRect/>
          </a:stretch>
        </p:blipFill>
        <p:spPr>
          <a:xfrm>
            <a:off x="7636620" y="3330506"/>
            <a:ext cx="3489071" cy="3366928"/>
          </a:xfrm>
          <a:prstGeom prst="rect">
            <a:avLst/>
          </a:prstGeom>
        </p:spPr>
      </p:pic>
      <p:pic>
        <p:nvPicPr>
          <p:cNvPr id="14" name="Picture 13">
            <a:extLst>
              <a:ext uri="{FF2B5EF4-FFF2-40B4-BE49-F238E27FC236}">
                <a16:creationId xmlns:a16="http://schemas.microsoft.com/office/drawing/2014/main" id="{A081BA5B-B108-44EA-B373-8A4CC8470FF9}"/>
              </a:ext>
            </a:extLst>
          </p:cNvPr>
          <p:cNvPicPr>
            <a:picLocks noChangeAspect="1"/>
          </p:cNvPicPr>
          <p:nvPr/>
        </p:nvPicPr>
        <p:blipFill>
          <a:blip r:embed="rId11"/>
          <a:stretch>
            <a:fillRect/>
          </a:stretch>
        </p:blipFill>
        <p:spPr>
          <a:xfrm>
            <a:off x="7636620" y="1708089"/>
            <a:ext cx="1390721" cy="1454225"/>
          </a:xfrm>
          <a:prstGeom prst="rect">
            <a:avLst/>
          </a:prstGeom>
        </p:spPr>
      </p:pic>
      <p:pic>
        <p:nvPicPr>
          <p:cNvPr id="15" name="Picture 14">
            <a:extLst>
              <a:ext uri="{FF2B5EF4-FFF2-40B4-BE49-F238E27FC236}">
                <a16:creationId xmlns:a16="http://schemas.microsoft.com/office/drawing/2014/main" id="{B8ECF8BC-5947-42C9-8B55-A8449087C088}"/>
              </a:ext>
            </a:extLst>
          </p:cNvPr>
          <p:cNvPicPr>
            <a:picLocks noChangeAspect="1"/>
          </p:cNvPicPr>
          <p:nvPr/>
        </p:nvPicPr>
        <p:blipFill>
          <a:blip r:embed="rId12"/>
          <a:stretch>
            <a:fillRect/>
          </a:stretch>
        </p:blipFill>
        <p:spPr>
          <a:xfrm>
            <a:off x="9233505" y="2654288"/>
            <a:ext cx="1162110" cy="508026"/>
          </a:xfrm>
          <a:prstGeom prst="rect">
            <a:avLst/>
          </a:prstGeom>
        </p:spPr>
      </p:pic>
      <p:sp>
        <p:nvSpPr>
          <p:cNvPr id="16" name="Rectangle 15">
            <a:extLst>
              <a:ext uri="{FF2B5EF4-FFF2-40B4-BE49-F238E27FC236}">
                <a16:creationId xmlns:a16="http://schemas.microsoft.com/office/drawing/2014/main" id="{CF88D4C2-7570-4B5A-823F-4DCB3A3C6A29}"/>
              </a:ext>
            </a:extLst>
          </p:cNvPr>
          <p:cNvSpPr/>
          <p:nvPr/>
        </p:nvSpPr>
        <p:spPr>
          <a:xfrm>
            <a:off x="-592242" y="1177457"/>
            <a:ext cx="4671472" cy="461665"/>
          </a:xfrm>
          <a:prstGeom prst="rect">
            <a:avLst/>
          </a:prstGeom>
          <a:noFill/>
        </p:spPr>
        <p:txBody>
          <a:bodyPr wrap="squar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rPr>
              <a:t>Weekly Sales</a:t>
            </a:r>
          </a:p>
        </p:txBody>
      </p:sp>
      <p:sp>
        <p:nvSpPr>
          <p:cNvPr id="17" name="Rectangle 16">
            <a:extLst>
              <a:ext uri="{FF2B5EF4-FFF2-40B4-BE49-F238E27FC236}">
                <a16:creationId xmlns:a16="http://schemas.microsoft.com/office/drawing/2014/main" id="{573B0CCB-B719-4913-AC28-A4BFE258A192}"/>
              </a:ext>
            </a:extLst>
          </p:cNvPr>
          <p:cNvSpPr/>
          <p:nvPr/>
        </p:nvSpPr>
        <p:spPr>
          <a:xfrm>
            <a:off x="2842815" y="1177457"/>
            <a:ext cx="4671472" cy="461665"/>
          </a:xfrm>
          <a:prstGeom prst="rect">
            <a:avLst/>
          </a:prstGeom>
          <a:noFill/>
        </p:spPr>
        <p:txBody>
          <a:bodyPr wrap="squar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rPr>
              <a:t>Temperature</a:t>
            </a:r>
          </a:p>
        </p:txBody>
      </p:sp>
      <p:sp>
        <p:nvSpPr>
          <p:cNvPr id="18" name="Rectangle 17">
            <a:extLst>
              <a:ext uri="{FF2B5EF4-FFF2-40B4-BE49-F238E27FC236}">
                <a16:creationId xmlns:a16="http://schemas.microsoft.com/office/drawing/2014/main" id="{DC54749A-1D6C-4593-BD75-33C4EFBD34AA}"/>
              </a:ext>
            </a:extLst>
          </p:cNvPr>
          <p:cNvSpPr/>
          <p:nvPr/>
        </p:nvSpPr>
        <p:spPr>
          <a:xfrm>
            <a:off x="6897769" y="1177457"/>
            <a:ext cx="4671472" cy="461665"/>
          </a:xfrm>
          <a:prstGeom prst="rect">
            <a:avLst/>
          </a:prstGeom>
          <a:noFill/>
        </p:spPr>
        <p:txBody>
          <a:bodyPr wrap="squar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rPr>
              <a:t>Unemployment</a:t>
            </a:r>
          </a:p>
        </p:txBody>
      </p:sp>
    </p:spTree>
    <p:extLst>
      <p:ext uri="{BB962C8B-B14F-4D97-AF65-F5344CB8AC3E}">
        <p14:creationId xmlns:p14="http://schemas.microsoft.com/office/powerpoint/2010/main" val="2388275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902D5-A94B-4381-9ED0-5248E3E6E376}"/>
              </a:ext>
            </a:extLst>
          </p:cNvPr>
          <p:cNvSpPr>
            <a:spLocks noGrp="1"/>
          </p:cNvSpPr>
          <p:nvPr>
            <p:ph type="title"/>
          </p:nvPr>
        </p:nvSpPr>
        <p:spPr>
          <a:xfrm>
            <a:off x="938212" y="-176108"/>
            <a:ext cx="8534400" cy="1507067"/>
          </a:xfrm>
        </p:spPr>
        <p:txBody>
          <a:bodyPr/>
          <a:lstStyle/>
          <a:p>
            <a:r>
              <a:rPr lang="en-CA" dirty="0"/>
              <a:t>Correlation</a:t>
            </a:r>
          </a:p>
        </p:txBody>
      </p:sp>
      <p:pic>
        <p:nvPicPr>
          <p:cNvPr id="4" name="Picture 3">
            <a:extLst>
              <a:ext uri="{FF2B5EF4-FFF2-40B4-BE49-F238E27FC236}">
                <a16:creationId xmlns:a16="http://schemas.microsoft.com/office/drawing/2014/main" id="{9CBFBF6E-82D6-4708-B2C1-B2BA63E32277}"/>
              </a:ext>
            </a:extLst>
          </p:cNvPr>
          <p:cNvPicPr>
            <a:picLocks noChangeAspect="1"/>
          </p:cNvPicPr>
          <p:nvPr/>
        </p:nvPicPr>
        <p:blipFill>
          <a:blip r:embed="rId3"/>
          <a:stretch>
            <a:fillRect/>
          </a:stretch>
        </p:blipFill>
        <p:spPr>
          <a:xfrm>
            <a:off x="938212" y="1489940"/>
            <a:ext cx="9921898" cy="3547830"/>
          </a:xfrm>
          <a:prstGeom prst="rect">
            <a:avLst/>
          </a:prstGeom>
        </p:spPr>
      </p:pic>
    </p:spTree>
    <p:extLst>
      <p:ext uri="{BB962C8B-B14F-4D97-AF65-F5344CB8AC3E}">
        <p14:creationId xmlns:p14="http://schemas.microsoft.com/office/powerpoint/2010/main" val="82251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6C2A-FFE8-4B5F-A179-45B6AB2EA1B6}"/>
              </a:ext>
            </a:extLst>
          </p:cNvPr>
          <p:cNvSpPr>
            <a:spLocks noGrp="1"/>
          </p:cNvSpPr>
          <p:nvPr>
            <p:ph type="title"/>
          </p:nvPr>
        </p:nvSpPr>
        <p:spPr>
          <a:xfrm>
            <a:off x="1253172" y="-196428"/>
            <a:ext cx="8534400" cy="1507067"/>
          </a:xfrm>
        </p:spPr>
        <p:txBody>
          <a:bodyPr/>
          <a:lstStyle/>
          <a:p>
            <a:r>
              <a:rPr lang="en-CA" dirty="0"/>
              <a:t>Univariate Analysis</a:t>
            </a:r>
          </a:p>
        </p:txBody>
      </p:sp>
      <p:pic>
        <p:nvPicPr>
          <p:cNvPr id="5" name="Picture 4">
            <a:extLst>
              <a:ext uri="{FF2B5EF4-FFF2-40B4-BE49-F238E27FC236}">
                <a16:creationId xmlns:a16="http://schemas.microsoft.com/office/drawing/2014/main" id="{B87F6257-8876-4BE6-B6E2-2763E4E9EF60}"/>
              </a:ext>
            </a:extLst>
          </p:cNvPr>
          <p:cNvPicPr>
            <a:picLocks noChangeAspect="1"/>
          </p:cNvPicPr>
          <p:nvPr/>
        </p:nvPicPr>
        <p:blipFill>
          <a:blip r:embed="rId3"/>
          <a:stretch>
            <a:fillRect/>
          </a:stretch>
        </p:blipFill>
        <p:spPr>
          <a:xfrm>
            <a:off x="312272" y="1223047"/>
            <a:ext cx="2942536" cy="2723978"/>
          </a:xfrm>
          <a:prstGeom prst="rect">
            <a:avLst/>
          </a:prstGeom>
        </p:spPr>
      </p:pic>
      <p:pic>
        <p:nvPicPr>
          <p:cNvPr id="6" name="Picture 5">
            <a:extLst>
              <a:ext uri="{FF2B5EF4-FFF2-40B4-BE49-F238E27FC236}">
                <a16:creationId xmlns:a16="http://schemas.microsoft.com/office/drawing/2014/main" id="{BB4F7388-2598-4626-80A9-0837E1FDAD46}"/>
              </a:ext>
            </a:extLst>
          </p:cNvPr>
          <p:cNvPicPr>
            <a:picLocks noChangeAspect="1"/>
          </p:cNvPicPr>
          <p:nvPr/>
        </p:nvPicPr>
        <p:blipFill>
          <a:blip r:embed="rId4"/>
          <a:stretch>
            <a:fillRect/>
          </a:stretch>
        </p:blipFill>
        <p:spPr>
          <a:xfrm>
            <a:off x="4311388" y="1266843"/>
            <a:ext cx="2942536" cy="2723978"/>
          </a:xfrm>
          <a:prstGeom prst="rect">
            <a:avLst/>
          </a:prstGeom>
        </p:spPr>
      </p:pic>
      <p:pic>
        <p:nvPicPr>
          <p:cNvPr id="7" name="Picture 6">
            <a:extLst>
              <a:ext uri="{FF2B5EF4-FFF2-40B4-BE49-F238E27FC236}">
                <a16:creationId xmlns:a16="http://schemas.microsoft.com/office/drawing/2014/main" id="{4056A446-77F4-4620-B9F2-D506AA4D3823}"/>
              </a:ext>
            </a:extLst>
          </p:cNvPr>
          <p:cNvPicPr>
            <a:picLocks noChangeAspect="1"/>
          </p:cNvPicPr>
          <p:nvPr/>
        </p:nvPicPr>
        <p:blipFill>
          <a:blip r:embed="rId5"/>
          <a:stretch>
            <a:fillRect/>
          </a:stretch>
        </p:blipFill>
        <p:spPr>
          <a:xfrm>
            <a:off x="8310505" y="1310639"/>
            <a:ext cx="2954133" cy="2723978"/>
          </a:xfrm>
          <a:prstGeom prst="rect">
            <a:avLst/>
          </a:prstGeom>
        </p:spPr>
      </p:pic>
      <p:pic>
        <p:nvPicPr>
          <p:cNvPr id="8" name="Picture 7">
            <a:extLst>
              <a:ext uri="{FF2B5EF4-FFF2-40B4-BE49-F238E27FC236}">
                <a16:creationId xmlns:a16="http://schemas.microsoft.com/office/drawing/2014/main" id="{EA91D581-8CC7-4F4C-A7F9-49B436C76C14}"/>
              </a:ext>
            </a:extLst>
          </p:cNvPr>
          <p:cNvPicPr>
            <a:picLocks noChangeAspect="1"/>
          </p:cNvPicPr>
          <p:nvPr/>
        </p:nvPicPr>
        <p:blipFill>
          <a:blip r:embed="rId6"/>
          <a:stretch>
            <a:fillRect/>
          </a:stretch>
        </p:blipFill>
        <p:spPr>
          <a:xfrm>
            <a:off x="312272" y="4034617"/>
            <a:ext cx="2942536" cy="2723978"/>
          </a:xfrm>
          <a:prstGeom prst="rect">
            <a:avLst/>
          </a:prstGeom>
        </p:spPr>
      </p:pic>
      <p:pic>
        <p:nvPicPr>
          <p:cNvPr id="9" name="Picture 8">
            <a:extLst>
              <a:ext uri="{FF2B5EF4-FFF2-40B4-BE49-F238E27FC236}">
                <a16:creationId xmlns:a16="http://schemas.microsoft.com/office/drawing/2014/main" id="{4D6D0FC4-73F1-48BF-923C-907EADB0066B}"/>
              </a:ext>
            </a:extLst>
          </p:cNvPr>
          <p:cNvPicPr>
            <a:picLocks noChangeAspect="1"/>
          </p:cNvPicPr>
          <p:nvPr/>
        </p:nvPicPr>
        <p:blipFill>
          <a:blip r:embed="rId7"/>
          <a:stretch>
            <a:fillRect/>
          </a:stretch>
        </p:blipFill>
        <p:spPr>
          <a:xfrm>
            <a:off x="4311389" y="4092191"/>
            <a:ext cx="2942535" cy="2723799"/>
          </a:xfrm>
          <a:prstGeom prst="rect">
            <a:avLst/>
          </a:prstGeom>
        </p:spPr>
      </p:pic>
      <p:pic>
        <p:nvPicPr>
          <p:cNvPr id="10" name="Picture 9">
            <a:extLst>
              <a:ext uri="{FF2B5EF4-FFF2-40B4-BE49-F238E27FC236}">
                <a16:creationId xmlns:a16="http://schemas.microsoft.com/office/drawing/2014/main" id="{1EE8D6C4-C499-4625-A96A-AFB75151BFF3}"/>
              </a:ext>
            </a:extLst>
          </p:cNvPr>
          <p:cNvPicPr>
            <a:picLocks noChangeAspect="1"/>
          </p:cNvPicPr>
          <p:nvPr/>
        </p:nvPicPr>
        <p:blipFill>
          <a:blip r:embed="rId8"/>
          <a:stretch>
            <a:fillRect/>
          </a:stretch>
        </p:blipFill>
        <p:spPr>
          <a:xfrm>
            <a:off x="8310505" y="4092192"/>
            <a:ext cx="2942535" cy="2723799"/>
          </a:xfrm>
          <a:prstGeom prst="rect">
            <a:avLst/>
          </a:prstGeom>
        </p:spPr>
      </p:pic>
    </p:spTree>
    <p:extLst>
      <p:ext uri="{BB962C8B-B14F-4D97-AF65-F5344CB8AC3E}">
        <p14:creationId xmlns:p14="http://schemas.microsoft.com/office/powerpoint/2010/main" val="624246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C86077-4FB5-444C-A107-B2DE97C4EC9A}"/>
              </a:ext>
            </a:extLst>
          </p:cNvPr>
          <p:cNvPicPr>
            <a:picLocks noChangeAspect="1"/>
          </p:cNvPicPr>
          <p:nvPr/>
        </p:nvPicPr>
        <p:blipFill>
          <a:blip r:embed="rId3"/>
          <a:stretch>
            <a:fillRect/>
          </a:stretch>
        </p:blipFill>
        <p:spPr>
          <a:xfrm>
            <a:off x="1083052" y="1268891"/>
            <a:ext cx="5023108" cy="4127712"/>
          </a:xfrm>
          <a:prstGeom prst="rect">
            <a:avLst/>
          </a:prstGeom>
        </p:spPr>
      </p:pic>
      <p:pic>
        <p:nvPicPr>
          <p:cNvPr id="5" name="Picture 4">
            <a:extLst>
              <a:ext uri="{FF2B5EF4-FFF2-40B4-BE49-F238E27FC236}">
                <a16:creationId xmlns:a16="http://schemas.microsoft.com/office/drawing/2014/main" id="{1C9E3E0C-C4C8-4E8D-BBD1-039C4A0EE361}"/>
              </a:ext>
            </a:extLst>
          </p:cNvPr>
          <p:cNvPicPr>
            <a:picLocks noChangeAspect="1"/>
          </p:cNvPicPr>
          <p:nvPr/>
        </p:nvPicPr>
        <p:blipFill>
          <a:blip r:embed="rId4"/>
          <a:stretch>
            <a:fillRect/>
          </a:stretch>
        </p:blipFill>
        <p:spPr>
          <a:xfrm>
            <a:off x="1083052" y="1268891"/>
            <a:ext cx="5012947" cy="4127711"/>
          </a:xfrm>
          <a:prstGeom prst="rect">
            <a:avLst/>
          </a:prstGeom>
        </p:spPr>
      </p:pic>
      <p:pic>
        <p:nvPicPr>
          <p:cNvPr id="6" name="Picture 5">
            <a:extLst>
              <a:ext uri="{FF2B5EF4-FFF2-40B4-BE49-F238E27FC236}">
                <a16:creationId xmlns:a16="http://schemas.microsoft.com/office/drawing/2014/main" id="{3BD1F897-990D-4648-990E-DA64C99350EE}"/>
              </a:ext>
            </a:extLst>
          </p:cNvPr>
          <p:cNvPicPr>
            <a:picLocks noChangeAspect="1"/>
          </p:cNvPicPr>
          <p:nvPr/>
        </p:nvPicPr>
        <p:blipFill>
          <a:blip r:embed="rId5"/>
          <a:stretch>
            <a:fillRect/>
          </a:stretch>
        </p:blipFill>
        <p:spPr>
          <a:xfrm>
            <a:off x="1083052" y="1256189"/>
            <a:ext cx="5118363" cy="4140413"/>
          </a:xfrm>
          <a:prstGeom prst="rect">
            <a:avLst/>
          </a:prstGeom>
        </p:spPr>
      </p:pic>
      <p:pic>
        <p:nvPicPr>
          <p:cNvPr id="7" name="Picture 6">
            <a:extLst>
              <a:ext uri="{FF2B5EF4-FFF2-40B4-BE49-F238E27FC236}">
                <a16:creationId xmlns:a16="http://schemas.microsoft.com/office/drawing/2014/main" id="{95C3D922-0A1F-4B5E-B569-EA8E6CB96393}"/>
              </a:ext>
            </a:extLst>
          </p:cNvPr>
          <p:cNvPicPr>
            <a:picLocks noChangeAspect="1"/>
          </p:cNvPicPr>
          <p:nvPr/>
        </p:nvPicPr>
        <p:blipFill>
          <a:blip r:embed="rId6"/>
          <a:stretch>
            <a:fillRect/>
          </a:stretch>
        </p:blipFill>
        <p:spPr>
          <a:xfrm>
            <a:off x="1083052" y="1243489"/>
            <a:ext cx="5251720" cy="4153113"/>
          </a:xfrm>
          <a:prstGeom prst="rect">
            <a:avLst/>
          </a:prstGeom>
        </p:spPr>
      </p:pic>
      <p:pic>
        <p:nvPicPr>
          <p:cNvPr id="8" name="Picture 7">
            <a:extLst>
              <a:ext uri="{FF2B5EF4-FFF2-40B4-BE49-F238E27FC236}">
                <a16:creationId xmlns:a16="http://schemas.microsoft.com/office/drawing/2014/main" id="{FB6EA09A-CA41-4775-9E3F-D82ED60A3C42}"/>
              </a:ext>
            </a:extLst>
          </p:cNvPr>
          <p:cNvPicPr>
            <a:picLocks noChangeAspect="1"/>
          </p:cNvPicPr>
          <p:nvPr/>
        </p:nvPicPr>
        <p:blipFill>
          <a:blip r:embed="rId7"/>
          <a:stretch>
            <a:fillRect/>
          </a:stretch>
        </p:blipFill>
        <p:spPr>
          <a:xfrm>
            <a:off x="1184657" y="1243488"/>
            <a:ext cx="5150115" cy="4140413"/>
          </a:xfrm>
          <a:prstGeom prst="rect">
            <a:avLst/>
          </a:prstGeom>
        </p:spPr>
      </p:pic>
      <p:sp>
        <p:nvSpPr>
          <p:cNvPr id="10" name="Title 1">
            <a:extLst>
              <a:ext uri="{FF2B5EF4-FFF2-40B4-BE49-F238E27FC236}">
                <a16:creationId xmlns:a16="http://schemas.microsoft.com/office/drawing/2014/main" id="{A2C96D70-F154-4C1F-B4DB-1433C8334795}"/>
              </a:ext>
            </a:extLst>
          </p:cNvPr>
          <p:cNvSpPr>
            <a:spLocks noGrp="1"/>
          </p:cNvSpPr>
          <p:nvPr>
            <p:ph type="title"/>
          </p:nvPr>
        </p:nvSpPr>
        <p:spPr>
          <a:xfrm>
            <a:off x="867092" y="148804"/>
            <a:ext cx="8534400" cy="1507067"/>
          </a:xfrm>
        </p:spPr>
        <p:txBody>
          <a:bodyPr>
            <a:normAutofit fontScale="90000"/>
          </a:bodyPr>
          <a:lstStyle/>
          <a:p>
            <a:r>
              <a:rPr lang="en-CA" dirty="0"/>
              <a:t>Bivariate analysis – </a:t>
            </a:r>
            <a:br>
              <a:rPr lang="en-CA" dirty="0"/>
            </a:br>
            <a:r>
              <a:rPr lang="en-CA" b="1" dirty="0"/>
              <a:t>Numeric - Categorical Analysis</a:t>
            </a:r>
            <a:br>
              <a:rPr lang="en-CA" b="1" dirty="0"/>
            </a:br>
            <a:endParaRPr lang="en-CA" dirty="0"/>
          </a:p>
        </p:txBody>
      </p:sp>
      <p:pic>
        <p:nvPicPr>
          <p:cNvPr id="13" name="Picture 12">
            <a:extLst>
              <a:ext uri="{FF2B5EF4-FFF2-40B4-BE49-F238E27FC236}">
                <a16:creationId xmlns:a16="http://schemas.microsoft.com/office/drawing/2014/main" id="{11CC61E5-9C10-4678-99AA-CE1516C78A74}"/>
              </a:ext>
            </a:extLst>
          </p:cNvPr>
          <p:cNvPicPr>
            <a:picLocks noChangeAspect="1"/>
          </p:cNvPicPr>
          <p:nvPr/>
        </p:nvPicPr>
        <p:blipFill>
          <a:blip r:embed="rId8"/>
          <a:stretch>
            <a:fillRect/>
          </a:stretch>
        </p:blipFill>
        <p:spPr>
          <a:xfrm>
            <a:off x="1083052" y="1268891"/>
            <a:ext cx="5251720" cy="4868008"/>
          </a:xfrm>
          <a:prstGeom prst="rect">
            <a:avLst/>
          </a:prstGeom>
        </p:spPr>
      </p:pic>
      <p:pic>
        <p:nvPicPr>
          <p:cNvPr id="14" name="Picture 13">
            <a:extLst>
              <a:ext uri="{FF2B5EF4-FFF2-40B4-BE49-F238E27FC236}">
                <a16:creationId xmlns:a16="http://schemas.microsoft.com/office/drawing/2014/main" id="{031FFFCD-4289-484A-858F-3473576A162E}"/>
              </a:ext>
            </a:extLst>
          </p:cNvPr>
          <p:cNvPicPr>
            <a:picLocks noChangeAspect="1"/>
          </p:cNvPicPr>
          <p:nvPr/>
        </p:nvPicPr>
        <p:blipFill>
          <a:blip r:embed="rId9"/>
          <a:stretch>
            <a:fillRect/>
          </a:stretch>
        </p:blipFill>
        <p:spPr>
          <a:xfrm>
            <a:off x="1100310" y="1365214"/>
            <a:ext cx="5234462" cy="4588932"/>
          </a:xfrm>
          <a:prstGeom prst="rect">
            <a:avLst/>
          </a:prstGeom>
        </p:spPr>
      </p:pic>
      <p:pic>
        <p:nvPicPr>
          <p:cNvPr id="15" name="Picture 14">
            <a:extLst>
              <a:ext uri="{FF2B5EF4-FFF2-40B4-BE49-F238E27FC236}">
                <a16:creationId xmlns:a16="http://schemas.microsoft.com/office/drawing/2014/main" id="{7D0B6D8C-5148-4F23-BDF3-5B81C8C63605}"/>
              </a:ext>
            </a:extLst>
          </p:cNvPr>
          <p:cNvPicPr>
            <a:picLocks noChangeAspect="1"/>
          </p:cNvPicPr>
          <p:nvPr/>
        </p:nvPicPr>
        <p:blipFill>
          <a:blip r:embed="rId10"/>
          <a:stretch>
            <a:fillRect/>
          </a:stretch>
        </p:blipFill>
        <p:spPr>
          <a:xfrm>
            <a:off x="523980" y="1402079"/>
            <a:ext cx="10800928" cy="4553583"/>
          </a:xfrm>
          <a:prstGeom prst="rect">
            <a:avLst/>
          </a:prstGeom>
        </p:spPr>
      </p:pic>
      <p:pic>
        <p:nvPicPr>
          <p:cNvPr id="16" name="Picture 15">
            <a:extLst>
              <a:ext uri="{FF2B5EF4-FFF2-40B4-BE49-F238E27FC236}">
                <a16:creationId xmlns:a16="http://schemas.microsoft.com/office/drawing/2014/main" id="{18DE7CFC-7D93-4198-8CA9-32CC7A5EC2E5}"/>
              </a:ext>
            </a:extLst>
          </p:cNvPr>
          <p:cNvPicPr>
            <a:picLocks noChangeAspect="1"/>
          </p:cNvPicPr>
          <p:nvPr/>
        </p:nvPicPr>
        <p:blipFill>
          <a:blip r:embed="rId11"/>
          <a:stretch>
            <a:fillRect/>
          </a:stretch>
        </p:blipFill>
        <p:spPr>
          <a:xfrm>
            <a:off x="523979" y="1414779"/>
            <a:ext cx="10800927" cy="4685255"/>
          </a:xfrm>
          <a:prstGeom prst="rect">
            <a:avLst/>
          </a:prstGeom>
        </p:spPr>
      </p:pic>
      <p:pic>
        <p:nvPicPr>
          <p:cNvPr id="17" name="Picture 16">
            <a:extLst>
              <a:ext uri="{FF2B5EF4-FFF2-40B4-BE49-F238E27FC236}">
                <a16:creationId xmlns:a16="http://schemas.microsoft.com/office/drawing/2014/main" id="{6FBAB50C-58D4-4061-81E6-FE0847C723E7}"/>
              </a:ext>
            </a:extLst>
          </p:cNvPr>
          <p:cNvPicPr>
            <a:picLocks noChangeAspect="1"/>
          </p:cNvPicPr>
          <p:nvPr/>
        </p:nvPicPr>
        <p:blipFill>
          <a:blip r:embed="rId12"/>
          <a:stretch>
            <a:fillRect/>
          </a:stretch>
        </p:blipFill>
        <p:spPr>
          <a:xfrm>
            <a:off x="173929" y="1243488"/>
            <a:ext cx="11150975" cy="5052003"/>
          </a:xfrm>
          <a:prstGeom prst="rect">
            <a:avLst/>
          </a:prstGeom>
        </p:spPr>
      </p:pic>
    </p:spTree>
    <p:extLst>
      <p:ext uri="{BB962C8B-B14F-4D97-AF65-F5344CB8AC3E}">
        <p14:creationId xmlns:p14="http://schemas.microsoft.com/office/powerpoint/2010/main" val="410210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D7780-94CF-4FA7-9013-F91D3B973A99}"/>
              </a:ext>
            </a:extLst>
          </p:cNvPr>
          <p:cNvSpPr>
            <a:spLocks noGrp="1"/>
          </p:cNvSpPr>
          <p:nvPr>
            <p:ph type="title"/>
          </p:nvPr>
        </p:nvSpPr>
        <p:spPr>
          <a:xfrm>
            <a:off x="383423" y="0"/>
            <a:ext cx="8534400" cy="1507067"/>
          </a:xfrm>
        </p:spPr>
        <p:txBody>
          <a:bodyPr/>
          <a:lstStyle/>
          <a:p>
            <a:r>
              <a:rPr lang="en-US" b="1" dirty="0"/>
              <a:t>Hypothesis Testing</a:t>
            </a:r>
            <a:br>
              <a:rPr lang="en-US" b="1" dirty="0"/>
            </a:br>
            <a:endParaRPr lang="en-CA" dirty="0"/>
          </a:p>
        </p:txBody>
      </p:sp>
      <p:sp>
        <p:nvSpPr>
          <p:cNvPr id="3" name="Content Placeholder 2">
            <a:extLst>
              <a:ext uri="{FF2B5EF4-FFF2-40B4-BE49-F238E27FC236}">
                <a16:creationId xmlns:a16="http://schemas.microsoft.com/office/drawing/2014/main" id="{B76D6D66-6A9B-4FAD-88FA-405A94EC83DB}"/>
              </a:ext>
            </a:extLst>
          </p:cNvPr>
          <p:cNvSpPr>
            <a:spLocks noGrp="1"/>
          </p:cNvSpPr>
          <p:nvPr>
            <p:ph idx="1"/>
          </p:nvPr>
        </p:nvSpPr>
        <p:spPr>
          <a:xfrm>
            <a:off x="106696" y="753533"/>
            <a:ext cx="11701881" cy="5919537"/>
          </a:xfrm>
        </p:spPr>
        <p:txBody>
          <a:bodyPr>
            <a:normAutofit/>
          </a:bodyPr>
          <a:lstStyle/>
          <a:p>
            <a:r>
              <a:rPr lang="en-US" b="1" dirty="0"/>
              <a:t>Business Problem:</a:t>
            </a:r>
            <a:br>
              <a:rPr lang="en-US" b="1" dirty="0"/>
            </a:br>
            <a:r>
              <a:rPr lang="en-US" b="1" dirty="0"/>
              <a:t>Is there a significant difference between the weekly sales of the week with holidays and the week without holidays?</a:t>
            </a:r>
            <a:br>
              <a:rPr lang="en-US" b="1" dirty="0"/>
            </a:br>
            <a:r>
              <a:rPr lang="en-US" b="1" dirty="0"/>
              <a:t>Is this difference in the mean statistically significant or it just due to random chance?</a:t>
            </a:r>
            <a:br>
              <a:rPr lang="en-US" b="1" dirty="0"/>
            </a:br>
            <a:br>
              <a:rPr lang="en-US" b="1" dirty="0"/>
            </a:br>
            <a:r>
              <a:rPr lang="en-US" b="1" dirty="0"/>
              <a:t>H0: There have no significant difference between the weekly sales of the week with holidays and the week without holidays.</a:t>
            </a:r>
            <a:endParaRPr lang="en-US" dirty="0"/>
          </a:p>
          <a:p>
            <a:r>
              <a:rPr lang="en-CA" b="1" dirty="0"/>
              <a:t>Normality Test</a:t>
            </a:r>
          </a:p>
          <a:p>
            <a:pPr marL="0" indent="0">
              <a:buNone/>
            </a:pPr>
            <a:endParaRPr lang="en-CA" b="1" dirty="0"/>
          </a:p>
          <a:p>
            <a:pPr marL="0" indent="0">
              <a:buNone/>
            </a:pPr>
            <a:endParaRPr lang="en-CA" b="1" dirty="0"/>
          </a:p>
          <a:p>
            <a:r>
              <a:rPr lang="en-CA" b="1" dirty="0"/>
              <a:t>Equal Variances Test</a:t>
            </a:r>
          </a:p>
          <a:p>
            <a:endParaRPr lang="en-CA" b="1" dirty="0"/>
          </a:p>
          <a:p>
            <a:endParaRPr lang="en-CA" b="1" dirty="0"/>
          </a:p>
          <a:p>
            <a:r>
              <a:rPr lang="en-CA" b="1" dirty="0"/>
              <a:t>Welch’s T-test</a:t>
            </a:r>
          </a:p>
          <a:p>
            <a:pPr marL="0" indent="0">
              <a:buNone/>
            </a:pPr>
            <a:endParaRPr lang="en-CA" b="1" dirty="0"/>
          </a:p>
        </p:txBody>
      </p:sp>
      <p:pic>
        <p:nvPicPr>
          <p:cNvPr id="6" name="Picture 5">
            <a:extLst>
              <a:ext uri="{FF2B5EF4-FFF2-40B4-BE49-F238E27FC236}">
                <a16:creationId xmlns:a16="http://schemas.microsoft.com/office/drawing/2014/main" id="{7643D5AB-F761-4C65-97BF-30BCF3FB51FE}"/>
              </a:ext>
            </a:extLst>
          </p:cNvPr>
          <p:cNvPicPr>
            <a:picLocks noChangeAspect="1"/>
          </p:cNvPicPr>
          <p:nvPr/>
        </p:nvPicPr>
        <p:blipFill>
          <a:blip r:embed="rId3"/>
          <a:stretch>
            <a:fillRect/>
          </a:stretch>
        </p:blipFill>
        <p:spPr>
          <a:xfrm>
            <a:off x="1634707" y="3503740"/>
            <a:ext cx="5315223" cy="419122"/>
          </a:xfrm>
          <a:prstGeom prst="rect">
            <a:avLst/>
          </a:prstGeom>
        </p:spPr>
      </p:pic>
      <p:pic>
        <p:nvPicPr>
          <p:cNvPr id="7" name="Picture 6">
            <a:extLst>
              <a:ext uri="{FF2B5EF4-FFF2-40B4-BE49-F238E27FC236}">
                <a16:creationId xmlns:a16="http://schemas.microsoft.com/office/drawing/2014/main" id="{70D74EB3-33A8-45C1-9D39-E6AF9B1EF63D}"/>
              </a:ext>
            </a:extLst>
          </p:cNvPr>
          <p:cNvPicPr>
            <a:picLocks noChangeAspect="1"/>
          </p:cNvPicPr>
          <p:nvPr/>
        </p:nvPicPr>
        <p:blipFill>
          <a:blip r:embed="rId4"/>
          <a:stretch>
            <a:fillRect/>
          </a:stretch>
        </p:blipFill>
        <p:spPr>
          <a:xfrm>
            <a:off x="1634707" y="3970986"/>
            <a:ext cx="5391427" cy="450873"/>
          </a:xfrm>
          <a:prstGeom prst="rect">
            <a:avLst/>
          </a:prstGeom>
        </p:spPr>
      </p:pic>
      <p:pic>
        <p:nvPicPr>
          <p:cNvPr id="8" name="Picture 7">
            <a:extLst>
              <a:ext uri="{FF2B5EF4-FFF2-40B4-BE49-F238E27FC236}">
                <a16:creationId xmlns:a16="http://schemas.microsoft.com/office/drawing/2014/main" id="{F59A0A11-2E47-434B-A4DA-8B83AB968886}"/>
              </a:ext>
            </a:extLst>
          </p:cNvPr>
          <p:cNvPicPr>
            <a:picLocks noChangeAspect="1"/>
          </p:cNvPicPr>
          <p:nvPr/>
        </p:nvPicPr>
        <p:blipFill>
          <a:blip r:embed="rId5"/>
          <a:stretch>
            <a:fillRect/>
          </a:stretch>
        </p:blipFill>
        <p:spPr>
          <a:xfrm>
            <a:off x="1672808" y="4991185"/>
            <a:ext cx="5315223" cy="463574"/>
          </a:xfrm>
          <a:prstGeom prst="rect">
            <a:avLst/>
          </a:prstGeom>
        </p:spPr>
      </p:pic>
      <p:pic>
        <p:nvPicPr>
          <p:cNvPr id="9" name="Picture 8">
            <a:extLst>
              <a:ext uri="{FF2B5EF4-FFF2-40B4-BE49-F238E27FC236}">
                <a16:creationId xmlns:a16="http://schemas.microsoft.com/office/drawing/2014/main" id="{9158F0C1-9982-4698-80B6-8F3142ABAE69}"/>
              </a:ext>
            </a:extLst>
          </p:cNvPr>
          <p:cNvPicPr>
            <a:picLocks noChangeAspect="1"/>
          </p:cNvPicPr>
          <p:nvPr/>
        </p:nvPicPr>
        <p:blipFill>
          <a:blip r:embed="rId6"/>
          <a:stretch>
            <a:fillRect/>
          </a:stretch>
        </p:blipFill>
        <p:spPr>
          <a:xfrm>
            <a:off x="1672808" y="6228547"/>
            <a:ext cx="5531134" cy="444523"/>
          </a:xfrm>
          <a:prstGeom prst="rect">
            <a:avLst/>
          </a:prstGeom>
        </p:spPr>
      </p:pic>
    </p:spTree>
    <p:extLst>
      <p:ext uri="{BB962C8B-B14F-4D97-AF65-F5344CB8AC3E}">
        <p14:creationId xmlns:p14="http://schemas.microsoft.com/office/powerpoint/2010/main" val="1081011257"/>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1730</TotalTime>
  <Words>2317</Words>
  <Application>Microsoft Office PowerPoint</Application>
  <PresentationFormat>Widescreen</PresentationFormat>
  <Paragraphs>181</Paragraphs>
  <Slides>14</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Abadi</vt:lpstr>
      <vt:lpstr>Calibri</vt:lpstr>
      <vt:lpstr>Century Gothic</vt:lpstr>
      <vt:lpstr>Helvetica Neue</vt:lpstr>
      <vt:lpstr>inherit</vt:lpstr>
      <vt:lpstr>Wingdings</vt:lpstr>
      <vt:lpstr>Wingdings 3</vt:lpstr>
      <vt:lpstr>Slice</vt:lpstr>
      <vt:lpstr>Sales prediction</vt:lpstr>
      <vt:lpstr>PowerPoint Presentation</vt:lpstr>
      <vt:lpstr>Data fields</vt:lpstr>
      <vt:lpstr>Descriptive Data Analysis</vt:lpstr>
      <vt:lpstr>outliers</vt:lpstr>
      <vt:lpstr>Correlation</vt:lpstr>
      <vt:lpstr>Univariate Analysis</vt:lpstr>
      <vt:lpstr>Bivariate analysis –  Numeric - Categorical Analysis </vt:lpstr>
      <vt:lpstr>Hypothesis Testing </vt:lpstr>
      <vt:lpstr>PowerPoint Presentation</vt:lpstr>
      <vt:lpstr>Multivariate analysis</vt:lpstr>
      <vt:lpstr>Feature Selection / Engineering</vt:lpstr>
      <vt:lpstr>Model Selection Testing Multiple Linear Regression Assumptions </vt:lpstr>
      <vt:lpstr>Executive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prediction</dc:title>
  <dc:creator>Glyche Bathan</dc:creator>
  <cp:lastModifiedBy>L Alexia</cp:lastModifiedBy>
  <cp:revision>8</cp:revision>
  <dcterms:created xsi:type="dcterms:W3CDTF">2023-09-13T05:26:58Z</dcterms:created>
  <dcterms:modified xsi:type="dcterms:W3CDTF">2023-09-17T22:06:43Z</dcterms:modified>
</cp:coreProperties>
</file>